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layout1.xml" ContentType="application/vnd.openxmlformats-officedocument.drawingml.diagramLayout+xml"/>
  <Override PartName="/ppt/notesSlides/notesSlide6.xml" ContentType="application/vnd.openxmlformats-officedocument.presentationml.notesSlide+xml"/>
  <Override PartName="/ppt/diagrams/data2.xml" ContentType="application/vnd.openxmlformats-officedocument.drawingml.diagramData+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57" r:id="rId2"/>
    <p:sldId id="256" r:id="rId3"/>
    <p:sldId id="267" r:id="rId4"/>
    <p:sldId id="258" r:id="rId5"/>
    <p:sldId id="259" r:id="rId6"/>
    <p:sldId id="268" r:id="rId7"/>
    <p:sldId id="266" r:id="rId8"/>
    <p:sldId id="260" r:id="rId9"/>
    <p:sldId id="261" r:id="rId10"/>
    <p:sldId id="265" r:id="rId11"/>
    <p:sldId id="264" r:id="rId12"/>
    <p:sldId id="269" r:id="rId13"/>
    <p:sldId id="270" r:id="rId14"/>
    <p:sldId id="273" r:id="rId15"/>
    <p:sldId id="271" r:id="rId16"/>
    <p:sldId id="272" r:id="rId17"/>
    <p:sldId id="274" r:id="rId18"/>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444" autoAdjust="0"/>
  </p:normalViewPr>
  <p:slideViewPr>
    <p:cSldViewPr>
      <p:cViewPr>
        <p:scale>
          <a:sx n="60" d="100"/>
          <a:sy n="60" d="100"/>
        </p:scale>
        <p:origin x="-1008" y="-84"/>
      </p:cViewPr>
      <p:guideLst>
        <p:guide orient="horz" pos="2160"/>
        <p:guide pos="2880"/>
      </p:guideLst>
    </p:cSldViewPr>
  </p:slideViewPr>
  <p:notesTextViewPr>
    <p:cViewPr>
      <p:scale>
        <a:sx n="300" d="100"/>
        <a:sy n="300" d="100"/>
      </p:scale>
      <p:origin x="0" y="0"/>
    </p:cViewPr>
  </p:notesTextViewPr>
  <p:notesViewPr>
    <p:cSldViewPr>
      <p:cViewPr varScale="1">
        <p:scale>
          <a:sx n="53" d="100"/>
          <a:sy n="53" d="100"/>
        </p:scale>
        <p:origin x="-2814" y="-84"/>
      </p:cViewPr>
      <p:guideLst>
        <p:guide orient="horz" pos="2928"/>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EA3F422-BF6F-4339-ACE4-415738B8187E}" type="doc">
      <dgm:prSet loTypeId="urn:microsoft.com/office/officeart/2005/8/layout/venn1" loCatId="relationship" qsTypeId="urn:microsoft.com/office/officeart/2005/8/quickstyle/3d5" qsCatId="3D" csTypeId="urn:microsoft.com/office/officeart/2005/8/colors/accent2_3" csCatId="accent2" phldr="1"/>
      <dgm:spPr/>
    </dgm:pt>
    <dgm:pt modelId="{462BC055-CFF3-41B5-AE86-3580F6ED99FB}">
      <dgm:prSet phldrT="[Text]"/>
      <dgm:spPr/>
      <dgm:t>
        <a:bodyPr/>
        <a:lstStyle/>
        <a:p>
          <a:r>
            <a:rPr lang="en-US" b="1" dirty="0" smtClean="0">
              <a:latin typeface="+mj-lt"/>
            </a:rPr>
            <a:t>Academic Quality</a:t>
          </a:r>
          <a:endParaRPr lang="en-US" b="1" dirty="0">
            <a:latin typeface="+mj-lt"/>
          </a:endParaRPr>
        </a:p>
      </dgm:t>
    </dgm:pt>
    <dgm:pt modelId="{9325BA93-ABD7-44B3-821C-AA8B052E3B69}" type="parTrans" cxnId="{F793966A-EBBF-42D7-B53F-59C3D457BA80}">
      <dgm:prSet/>
      <dgm:spPr/>
      <dgm:t>
        <a:bodyPr/>
        <a:lstStyle/>
        <a:p>
          <a:endParaRPr lang="en-US"/>
        </a:p>
      </dgm:t>
    </dgm:pt>
    <dgm:pt modelId="{E7AA883A-0EEB-42E0-85B2-DD345750E4DD}" type="sibTrans" cxnId="{F793966A-EBBF-42D7-B53F-59C3D457BA80}">
      <dgm:prSet/>
      <dgm:spPr/>
      <dgm:t>
        <a:bodyPr/>
        <a:lstStyle/>
        <a:p>
          <a:endParaRPr lang="en-US"/>
        </a:p>
      </dgm:t>
    </dgm:pt>
    <dgm:pt modelId="{2FA16E4F-E366-4A6F-9FA7-B708BE514D7E}">
      <dgm:prSet phldrT="[Text]"/>
      <dgm:spPr/>
      <dgm:t>
        <a:bodyPr/>
        <a:lstStyle/>
        <a:p>
          <a:r>
            <a:rPr lang="en-US" b="1" dirty="0" smtClean="0"/>
            <a:t>“</a:t>
          </a:r>
          <a:r>
            <a:rPr lang="en-US" b="1" dirty="0" smtClean="0">
              <a:latin typeface="+mj-lt"/>
            </a:rPr>
            <a:t>Open</a:t>
          </a:r>
          <a:r>
            <a:rPr lang="en-US" b="1" dirty="0" smtClean="0"/>
            <a:t>”</a:t>
          </a:r>
          <a:endParaRPr lang="en-US" b="1" dirty="0"/>
        </a:p>
      </dgm:t>
    </dgm:pt>
    <dgm:pt modelId="{B0161D1C-F48A-40BB-8D63-1B0B68E6FCA8}" type="parTrans" cxnId="{BBC3874D-3593-42BD-87CE-60DB4210B514}">
      <dgm:prSet/>
      <dgm:spPr/>
      <dgm:t>
        <a:bodyPr/>
        <a:lstStyle/>
        <a:p>
          <a:endParaRPr lang="en-US"/>
        </a:p>
      </dgm:t>
    </dgm:pt>
    <dgm:pt modelId="{821C7AB2-1341-496F-BE67-DB74ACA547D8}" type="sibTrans" cxnId="{BBC3874D-3593-42BD-87CE-60DB4210B514}">
      <dgm:prSet/>
      <dgm:spPr/>
      <dgm:t>
        <a:bodyPr/>
        <a:lstStyle/>
        <a:p>
          <a:endParaRPr lang="en-US"/>
        </a:p>
      </dgm:t>
    </dgm:pt>
    <dgm:pt modelId="{AF960102-F64E-4016-902F-CAB6ABE0869B}">
      <dgm:prSet phldrT="[Text]"/>
      <dgm:spPr/>
      <dgm:t>
        <a:bodyPr/>
        <a:lstStyle/>
        <a:p>
          <a:r>
            <a:rPr lang="en-US" b="1" dirty="0" smtClean="0">
              <a:latin typeface="+mj-lt"/>
            </a:rPr>
            <a:t>Brand</a:t>
          </a:r>
          <a:endParaRPr lang="en-US" b="1" dirty="0">
            <a:latin typeface="+mj-lt"/>
          </a:endParaRPr>
        </a:p>
      </dgm:t>
    </dgm:pt>
    <dgm:pt modelId="{CC3680EC-D6DC-4287-B968-CE6334129356}" type="parTrans" cxnId="{9F4A48CF-3F3A-4B53-BBB3-9E84F48D87BA}">
      <dgm:prSet/>
      <dgm:spPr/>
      <dgm:t>
        <a:bodyPr/>
        <a:lstStyle/>
        <a:p>
          <a:endParaRPr lang="en-US"/>
        </a:p>
      </dgm:t>
    </dgm:pt>
    <dgm:pt modelId="{82F42315-36C4-41E2-93D3-6A439F5A3277}" type="sibTrans" cxnId="{9F4A48CF-3F3A-4B53-BBB3-9E84F48D87BA}">
      <dgm:prSet/>
      <dgm:spPr/>
      <dgm:t>
        <a:bodyPr/>
        <a:lstStyle/>
        <a:p>
          <a:endParaRPr lang="en-US"/>
        </a:p>
      </dgm:t>
    </dgm:pt>
    <dgm:pt modelId="{B08AED7E-7D4E-4196-9C5F-96AAF03EBCA2}" type="pres">
      <dgm:prSet presAssocID="{FEA3F422-BF6F-4339-ACE4-415738B8187E}" presName="compositeShape" presStyleCnt="0">
        <dgm:presLayoutVars>
          <dgm:chMax val="7"/>
          <dgm:dir/>
          <dgm:resizeHandles val="exact"/>
        </dgm:presLayoutVars>
      </dgm:prSet>
      <dgm:spPr/>
    </dgm:pt>
    <dgm:pt modelId="{C97D5E7D-413B-4202-978D-A467BFFB9163}" type="pres">
      <dgm:prSet presAssocID="{462BC055-CFF3-41B5-AE86-3580F6ED99FB}" presName="circ1" presStyleLbl="vennNode1" presStyleIdx="0" presStyleCnt="3"/>
      <dgm:spPr/>
      <dgm:t>
        <a:bodyPr/>
        <a:lstStyle/>
        <a:p>
          <a:endParaRPr lang="en-US"/>
        </a:p>
      </dgm:t>
    </dgm:pt>
    <dgm:pt modelId="{97B7D05E-03E0-4844-9545-F27C699135C0}" type="pres">
      <dgm:prSet presAssocID="{462BC055-CFF3-41B5-AE86-3580F6ED99FB}" presName="circ1Tx" presStyleLbl="revTx" presStyleIdx="0" presStyleCnt="0">
        <dgm:presLayoutVars>
          <dgm:chMax val="0"/>
          <dgm:chPref val="0"/>
          <dgm:bulletEnabled val="1"/>
        </dgm:presLayoutVars>
      </dgm:prSet>
      <dgm:spPr/>
      <dgm:t>
        <a:bodyPr/>
        <a:lstStyle/>
        <a:p>
          <a:endParaRPr lang="en-US"/>
        </a:p>
      </dgm:t>
    </dgm:pt>
    <dgm:pt modelId="{2A965FDB-4BB7-4A16-A869-461A0DE9FD46}" type="pres">
      <dgm:prSet presAssocID="{2FA16E4F-E366-4A6F-9FA7-B708BE514D7E}" presName="circ2" presStyleLbl="vennNode1" presStyleIdx="1" presStyleCnt="3"/>
      <dgm:spPr/>
      <dgm:t>
        <a:bodyPr/>
        <a:lstStyle/>
        <a:p>
          <a:endParaRPr lang="en-US"/>
        </a:p>
      </dgm:t>
    </dgm:pt>
    <dgm:pt modelId="{7EE0F304-D5E9-470E-80D3-10701AD7064D}" type="pres">
      <dgm:prSet presAssocID="{2FA16E4F-E366-4A6F-9FA7-B708BE514D7E}" presName="circ2Tx" presStyleLbl="revTx" presStyleIdx="0" presStyleCnt="0">
        <dgm:presLayoutVars>
          <dgm:chMax val="0"/>
          <dgm:chPref val="0"/>
          <dgm:bulletEnabled val="1"/>
        </dgm:presLayoutVars>
      </dgm:prSet>
      <dgm:spPr/>
      <dgm:t>
        <a:bodyPr/>
        <a:lstStyle/>
        <a:p>
          <a:endParaRPr lang="en-US"/>
        </a:p>
      </dgm:t>
    </dgm:pt>
    <dgm:pt modelId="{B6556642-B9C7-4FF4-9026-B9706998D10F}" type="pres">
      <dgm:prSet presAssocID="{AF960102-F64E-4016-902F-CAB6ABE0869B}" presName="circ3" presStyleLbl="vennNode1" presStyleIdx="2" presStyleCnt="3"/>
      <dgm:spPr/>
      <dgm:t>
        <a:bodyPr/>
        <a:lstStyle/>
        <a:p>
          <a:endParaRPr lang="en-US"/>
        </a:p>
      </dgm:t>
    </dgm:pt>
    <dgm:pt modelId="{C73CF205-FAAB-4C2E-84CE-B9F5C00FDD3F}" type="pres">
      <dgm:prSet presAssocID="{AF960102-F64E-4016-902F-CAB6ABE0869B}" presName="circ3Tx" presStyleLbl="revTx" presStyleIdx="0" presStyleCnt="0">
        <dgm:presLayoutVars>
          <dgm:chMax val="0"/>
          <dgm:chPref val="0"/>
          <dgm:bulletEnabled val="1"/>
        </dgm:presLayoutVars>
      </dgm:prSet>
      <dgm:spPr/>
      <dgm:t>
        <a:bodyPr/>
        <a:lstStyle/>
        <a:p>
          <a:endParaRPr lang="en-US"/>
        </a:p>
      </dgm:t>
    </dgm:pt>
  </dgm:ptLst>
  <dgm:cxnLst>
    <dgm:cxn modelId="{9F4A48CF-3F3A-4B53-BBB3-9E84F48D87BA}" srcId="{FEA3F422-BF6F-4339-ACE4-415738B8187E}" destId="{AF960102-F64E-4016-902F-CAB6ABE0869B}" srcOrd="2" destOrd="0" parTransId="{CC3680EC-D6DC-4287-B968-CE6334129356}" sibTransId="{82F42315-36C4-41E2-93D3-6A439F5A3277}"/>
    <dgm:cxn modelId="{3A5F908C-B836-47E8-A870-1FCA5B3EA763}" type="presOf" srcId="{462BC055-CFF3-41B5-AE86-3580F6ED99FB}" destId="{C97D5E7D-413B-4202-978D-A467BFFB9163}" srcOrd="0" destOrd="0" presId="urn:microsoft.com/office/officeart/2005/8/layout/venn1"/>
    <dgm:cxn modelId="{00D5237D-9443-403F-AAC9-9897785FCED3}" type="presOf" srcId="{AF960102-F64E-4016-902F-CAB6ABE0869B}" destId="{B6556642-B9C7-4FF4-9026-B9706998D10F}" srcOrd="0" destOrd="0" presId="urn:microsoft.com/office/officeart/2005/8/layout/venn1"/>
    <dgm:cxn modelId="{7557ADAC-F43B-48CC-8068-F52FC4C36A45}" type="presOf" srcId="{2FA16E4F-E366-4A6F-9FA7-B708BE514D7E}" destId="{7EE0F304-D5E9-470E-80D3-10701AD7064D}" srcOrd="1" destOrd="0" presId="urn:microsoft.com/office/officeart/2005/8/layout/venn1"/>
    <dgm:cxn modelId="{A5AA816A-C15A-4E33-8657-C069A87CD9AF}" type="presOf" srcId="{FEA3F422-BF6F-4339-ACE4-415738B8187E}" destId="{B08AED7E-7D4E-4196-9C5F-96AAF03EBCA2}" srcOrd="0" destOrd="0" presId="urn:microsoft.com/office/officeart/2005/8/layout/venn1"/>
    <dgm:cxn modelId="{F793966A-EBBF-42D7-B53F-59C3D457BA80}" srcId="{FEA3F422-BF6F-4339-ACE4-415738B8187E}" destId="{462BC055-CFF3-41B5-AE86-3580F6ED99FB}" srcOrd="0" destOrd="0" parTransId="{9325BA93-ABD7-44B3-821C-AA8B052E3B69}" sibTransId="{E7AA883A-0EEB-42E0-85B2-DD345750E4DD}"/>
    <dgm:cxn modelId="{7A22BAE6-950D-4F4F-9623-846037B050CC}" type="presOf" srcId="{462BC055-CFF3-41B5-AE86-3580F6ED99FB}" destId="{97B7D05E-03E0-4844-9545-F27C699135C0}" srcOrd="1" destOrd="0" presId="urn:microsoft.com/office/officeart/2005/8/layout/venn1"/>
    <dgm:cxn modelId="{BBC3874D-3593-42BD-87CE-60DB4210B514}" srcId="{FEA3F422-BF6F-4339-ACE4-415738B8187E}" destId="{2FA16E4F-E366-4A6F-9FA7-B708BE514D7E}" srcOrd="1" destOrd="0" parTransId="{B0161D1C-F48A-40BB-8D63-1B0B68E6FCA8}" sibTransId="{821C7AB2-1341-496F-BE67-DB74ACA547D8}"/>
    <dgm:cxn modelId="{AB6DD11A-24CA-4428-81E5-7B32DFA4FE60}" type="presOf" srcId="{AF960102-F64E-4016-902F-CAB6ABE0869B}" destId="{C73CF205-FAAB-4C2E-84CE-B9F5C00FDD3F}" srcOrd="1" destOrd="0" presId="urn:microsoft.com/office/officeart/2005/8/layout/venn1"/>
    <dgm:cxn modelId="{9FB8CAB4-2718-4A31-BF59-7CAFA5A1D436}" type="presOf" srcId="{2FA16E4F-E366-4A6F-9FA7-B708BE514D7E}" destId="{2A965FDB-4BB7-4A16-A869-461A0DE9FD46}" srcOrd="0" destOrd="0" presId="urn:microsoft.com/office/officeart/2005/8/layout/venn1"/>
    <dgm:cxn modelId="{D5FC3116-A282-46AB-A96F-0072ED0DA75F}" type="presParOf" srcId="{B08AED7E-7D4E-4196-9C5F-96AAF03EBCA2}" destId="{C97D5E7D-413B-4202-978D-A467BFFB9163}" srcOrd="0" destOrd="0" presId="urn:microsoft.com/office/officeart/2005/8/layout/venn1"/>
    <dgm:cxn modelId="{F22768D8-9CD8-4A71-94B8-9E76F8A83E8A}" type="presParOf" srcId="{B08AED7E-7D4E-4196-9C5F-96AAF03EBCA2}" destId="{97B7D05E-03E0-4844-9545-F27C699135C0}" srcOrd="1" destOrd="0" presId="urn:microsoft.com/office/officeart/2005/8/layout/venn1"/>
    <dgm:cxn modelId="{3E5BBF73-6197-40E1-BDC8-44EF13954350}" type="presParOf" srcId="{B08AED7E-7D4E-4196-9C5F-96AAF03EBCA2}" destId="{2A965FDB-4BB7-4A16-A869-461A0DE9FD46}" srcOrd="2" destOrd="0" presId="urn:microsoft.com/office/officeart/2005/8/layout/venn1"/>
    <dgm:cxn modelId="{C16573BE-EB41-439C-85C4-7F7B9C5A4056}" type="presParOf" srcId="{B08AED7E-7D4E-4196-9C5F-96AAF03EBCA2}" destId="{7EE0F304-D5E9-470E-80D3-10701AD7064D}" srcOrd="3" destOrd="0" presId="urn:microsoft.com/office/officeart/2005/8/layout/venn1"/>
    <dgm:cxn modelId="{72D79A11-1B38-49CE-AF4A-9922DF357B49}" type="presParOf" srcId="{B08AED7E-7D4E-4196-9C5F-96AAF03EBCA2}" destId="{B6556642-B9C7-4FF4-9026-B9706998D10F}" srcOrd="4" destOrd="0" presId="urn:microsoft.com/office/officeart/2005/8/layout/venn1"/>
    <dgm:cxn modelId="{B5E62577-3397-49D4-86DC-FC173A657E33}" type="presParOf" srcId="{B08AED7E-7D4E-4196-9C5F-96AAF03EBCA2}" destId="{C73CF205-FAAB-4C2E-84CE-B9F5C00FDD3F}" srcOrd="5" destOrd="0" presId="urn:microsoft.com/office/officeart/2005/8/layout/venn1"/>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D5F9C81-170E-42E9-8E8D-608AB7AFDC04}" type="doc">
      <dgm:prSet loTypeId="urn:microsoft.com/office/officeart/2005/8/layout/vList6" loCatId="list" qsTypeId="urn:microsoft.com/office/officeart/2005/8/quickstyle/simple1" qsCatId="simple" csTypeId="urn:microsoft.com/office/officeart/2005/8/colors/colorful2" csCatId="colorful" phldr="1"/>
      <dgm:spPr/>
      <dgm:t>
        <a:bodyPr/>
        <a:lstStyle/>
        <a:p>
          <a:endParaRPr lang="en-US"/>
        </a:p>
      </dgm:t>
    </dgm:pt>
    <dgm:pt modelId="{DF40B977-7828-430D-AD87-44468569BE7D}">
      <dgm:prSet phldrT="[Text]"/>
      <dgm:spPr/>
      <dgm:t>
        <a:bodyPr/>
        <a:lstStyle/>
        <a:p>
          <a:r>
            <a:rPr lang="en-US" dirty="0" smtClean="0">
              <a:solidFill>
                <a:schemeClr val="bg1"/>
              </a:solidFill>
            </a:rPr>
            <a:t>Elite Systems of Higher Ed</a:t>
          </a:r>
          <a:endParaRPr lang="en-US" dirty="0">
            <a:solidFill>
              <a:schemeClr val="bg1"/>
            </a:solidFill>
          </a:endParaRPr>
        </a:p>
      </dgm:t>
    </dgm:pt>
    <dgm:pt modelId="{2A026E9C-355A-4AA4-8583-958594B0C6D5}" type="parTrans" cxnId="{59811074-654B-4A88-9112-F4DE2C0C5752}">
      <dgm:prSet/>
      <dgm:spPr/>
      <dgm:t>
        <a:bodyPr/>
        <a:lstStyle/>
        <a:p>
          <a:endParaRPr lang="en-US"/>
        </a:p>
      </dgm:t>
    </dgm:pt>
    <dgm:pt modelId="{98C7AFF7-739C-4201-838D-C3D7DFF27D4D}" type="sibTrans" cxnId="{59811074-654B-4A88-9112-F4DE2C0C5752}">
      <dgm:prSet/>
      <dgm:spPr/>
      <dgm:t>
        <a:bodyPr/>
        <a:lstStyle/>
        <a:p>
          <a:endParaRPr lang="en-US"/>
        </a:p>
      </dgm:t>
    </dgm:pt>
    <dgm:pt modelId="{E93EE85D-549D-49EF-9CBC-447659133274}">
      <dgm:prSet phldrT="[Text]"/>
      <dgm:spPr/>
      <dgm:t>
        <a:bodyPr/>
        <a:lstStyle/>
        <a:p>
          <a:r>
            <a:rPr lang="en-US" dirty="0" smtClean="0"/>
            <a:t>Offers University education to 5-10% of high school grads</a:t>
          </a:r>
          <a:endParaRPr lang="en-US" dirty="0"/>
        </a:p>
      </dgm:t>
    </dgm:pt>
    <dgm:pt modelId="{AC532739-2162-4583-973D-AD34B7C4ABCD}" type="parTrans" cxnId="{9915E4D9-7278-4672-8461-7AF432A0FCF3}">
      <dgm:prSet/>
      <dgm:spPr/>
      <dgm:t>
        <a:bodyPr/>
        <a:lstStyle/>
        <a:p>
          <a:endParaRPr lang="en-US"/>
        </a:p>
      </dgm:t>
    </dgm:pt>
    <dgm:pt modelId="{ADDE1C60-ED44-4BD8-845A-04B059264FC5}" type="sibTrans" cxnId="{9915E4D9-7278-4672-8461-7AF432A0FCF3}">
      <dgm:prSet/>
      <dgm:spPr/>
      <dgm:t>
        <a:bodyPr/>
        <a:lstStyle/>
        <a:p>
          <a:endParaRPr lang="en-US"/>
        </a:p>
      </dgm:t>
    </dgm:pt>
    <dgm:pt modelId="{F4D626EB-F6E9-43E7-90B9-94D488C5A5A2}">
      <dgm:prSet phldrT="[Text]"/>
      <dgm:spPr/>
      <dgm:t>
        <a:bodyPr/>
        <a:lstStyle/>
        <a:p>
          <a:r>
            <a:rPr lang="en-US" dirty="0" smtClean="0">
              <a:solidFill>
                <a:schemeClr val="bg1"/>
              </a:solidFill>
            </a:rPr>
            <a:t>Mass Systems of Higher Ed</a:t>
          </a:r>
          <a:endParaRPr lang="en-US" dirty="0">
            <a:solidFill>
              <a:schemeClr val="bg1"/>
            </a:solidFill>
          </a:endParaRPr>
        </a:p>
      </dgm:t>
    </dgm:pt>
    <dgm:pt modelId="{7555F892-E540-4025-9503-4DF65302660A}" type="parTrans" cxnId="{770622F4-0C5A-4F77-8E6C-D0FFED352D6E}">
      <dgm:prSet/>
      <dgm:spPr/>
      <dgm:t>
        <a:bodyPr/>
        <a:lstStyle/>
        <a:p>
          <a:endParaRPr lang="en-US"/>
        </a:p>
      </dgm:t>
    </dgm:pt>
    <dgm:pt modelId="{092AF139-87F4-46CD-992F-212A4AB5695A}" type="sibTrans" cxnId="{770622F4-0C5A-4F77-8E6C-D0FFED352D6E}">
      <dgm:prSet/>
      <dgm:spPr/>
      <dgm:t>
        <a:bodyPr/>
        <a:lstStyle/>
        <a:p>
          <a:endParaRPr lang="en-US"/>
        </a:p>
      </dgm:t>
    </dgm:pt>
    <dgm:pt modelId="{E42048D9-189B-4775-953B-560E247DF923}">
      <dgm:prSet phldrT="[Text]"/>
      <dgm:spPr/>
      <dgm:t>
        <a:bodyPr/>
        <a:lstStyle/>
        <a:p>
          <a:r>
            <a:rPr lang="en-US" dirty="0" smtClean="0"/>
            <a:t>Offers University education to over 30% of high school grads</a:t>
          </a:r>
          <a:endParaRPr lang="en-US" dirty="0"/>
        </a:p>
      </dgm:t>
    </dgm:pt>
    <dgm:pt modelId="{402DCCCC-9A46-4FD4-AA57-5A1D4DDF3796}" type="parTrans" cxnId="{D2E8C9B0-6B7B-4158-8F66-85A140303182}">
      <dgm:prSet/>
      <dgm:spPr/>
      <dgm:t>
        <a:bodyPr/>
        <a:lstStyle/>
        <a:p>
          <a:endParaRPr lang="en-US"/>
        </a:p>
      </dgm:t>
    </dgm:pt>
    <dgm:pt modelId="{EB3EB6EA-E0C8-4E4C-A8BE-0072485A7018}" type="sibTrans" cxnId="{D2E8C9B0-6B7B-4158-8F66-85A140303182}">
      <dgm:prSet/>
      <dgm:spPr/>
      <dgm:t>
        <a:bodyPr/>
        <a:lstStyle/>
        <a:p>
          <a:endParaRPr lang="en-US"/>
        </a:p>
      </dgm:t>
    </dgm:pt>
    <dgm:pt modelId="{7F4003D3-27A8-47F3-8FB6-1686B6D2F82A}" type="pres">
      <dgm:prSet presAssocID="{8D5F9C81-170E-42E9-8E8D-608AB7AFDC04}" presName="Name0" presStyleCnt="0">
        <dgm:presLayoutVars>
          <dgm:dir/>
          <dgm:animLvl val="lvl"/>
          <dgm:resizeHandles/>
        </dgm:presLayoutVars>
      </dgm:prSet>
      <dgm:spPr/>
      <dgm:t>
        <a:bodyPr/>
        <a:lstStyle/>
        <a:p>
          <a:endParaRPr lang="en-US"/>
        </a:p>
      </dgm:t>
    </dgm:pt>
    <dgm:pt modelId="{1091CAA6-80C2-472F-88EA-2671B44CF737}" type="pres">
      <dgm:prSet presAssocID="{DF40B977-7828-430D-AD87-44468569BE7D}" presName="linNode" presStyleCnt="0"/>
      <dgm:spPr/>
    </dgm:pt>
    <dgm:pt modelId="{F3755999-0A40-48E1-BBD8-8E331A2B38B1}" type="pres">
      <dgm:prSet presAssocID="{DF40B977-7828-430D-AD87-44468569BE7D}" presName="parentShp" presStyleLbl="node1" presStyleIdx="0" presStyleCnt="2">
        <dgm:presLayoutVars>
          <dgm:bulletEnabled val="1"/>
        </dgm:presLayoutVars>
      </dgm:prSet>
      <dgm:spPr/>
      <dgm:t>
        <a:bodyPr/>
        <a:lstStyle/>
        <a:p>
          <a:endParaRPr lang="en-US"/>
        </a:p>
      </dgm:t>
    </dgm:pt>
    <dgm:pt modelId="{24B861FA-A10D-4A52-8E93-B3CDFED1C2F3}" type="pres">
      <dgm:prSet presAssocID="{DF40B977-7828-430D-AD87-44468569BE7D}" presName="childShp" presStyleLbl="bgAccFollowNode1" presStyleIdx="0" presStyleCnt="2">
        <dgm:presLayoutVars>
          <dgm:bulletEnabled val="1"/>
        </dgm:presLayoutVars>
      </dgm:prSet>
      <dgm:spPr/>
      <dgm:t>
        <a:bodyPr/>
        <a:lstStyle/>
        <a:p>
          <a:endParaRPr lang="en-US"/>
        </a:p>
      </dgm:t>
    </dgm:pt>
    <dgm:pt modelId="{D9EF8B1D-118B-4156-B52B-52B7738DF7D2}" type="pres">
      <dgm:prSet presAssocID="{98C7AFF7-739C-4201-838D-C3D7DFF27D4D}" presName="spacing" presStyleCnt="0"/>
      <dgm:spPr/>
    </dgm:pt>
    <dgm:pt modelId="{31458D19-097E-461D-8F1F-E9EA2EEE891F}" type="pres">
      <dgm:prSet presAssocID="{F4D626EB-F6E9-43E7-90B9-94D488C5A5A2}" presName="linNode" presStyleCnt="0"/>
      <dgm:spPr/>
    </dgm:pt>
    <dgm:pt modelId="{B6028610-6F23-4296-A56E-57D95EFEA6C0}" type="pres">
      <dgm:prSet presAssocID="{F4D626EB-F6E9-43E7-90B9-94D488C5A5A2}" presName="parentShp" presStyleLbl="node1" presStyleIdx="1" presStyleCnt="2">
        <dgm:presLayoutVars>
          <dgm:bulletEnabled val="1"/>
        </dgm:presLayoutVars>
      </dgm:prSet>
      <dgm:spPr/>
      <dgm:t>
        <a:bodyPr/>
        <a:lstStyle/>
        <a:p>
          <a:endParaRPr lang="en-US"/>
        </a:p>
      </dgm:t>
    </dgm:pt>
    <dgm:pt modelId="{1A34A375-4552-4231-9438-C3A310AC828E}" type="pres">
      <dgm:prSet presAssocID="{F4D626EB-F6E9-43E7-90B9-94D488C5A5A2}" presName="childShp" presStyleLbl="bgAccFollowNode1" presStyleIdx="1" presStyleCnt="2">
        <dgm:presLayoutVars>
          <dgm:bulletEnabled val="1"/>
        </dgm:presLayoutVars>
      </dgm:prSet>
      <dgm:spPr/>
      <dgm:t>
        <a:bodyPr/>
        <a:lstStyle/>
        <a:p>
          <a:endParaRPr lang="en-US"/>
        </a:p>
      </dgm:t>
    </dgm:pt>
  </dgm:ptLst>
  <dgm:cxnLst>
    <dgm:cxn modelId="{9915E4D9-7278-4672-8461-7AF432A0FCF3}" srcId="{DF40B977-7828-430D-AD87-44468569BE7D}" destId="{E93EE85D-549D-49EF-9CBC-447659133274}" srcOrd="0" destOrd="0" parTransId="{AC532739-2162-4583-973D-AD34B7C4ABCD}" sibTransId="{ADDE1C60-ED44-4BD8-845A-04B059264FC5}"/>
    <dgm:cxn modelId="{770622F4-0C5A-4F77-8E6C-D0FFED352D6E}" srcId="{8D5F9C81-170E-42E9-8E8D-608AB7AFDC04}" destId="{F4D626EB-F6E9-43E7-90B9-94D488C5A5A2}" srcOrd="1" destOrd="0" parTransId="{7555F892-E540-4025-9503-4DF65302660A}" sibTransId="{092AF139-87F4-46CD-992F-212A4AB5695A}"/>
    <dgm:cxn modelId="{59811074-654B-4A88-9112-F4DE2C0C5752}" srcId="{8D5F9C81-170E-42E9-8E8D-608AB7AFDC04}" destId="{DF40B977-7828-430D-AD87-44468569BE7D}" srcOrd="0" destOrd="0" parTransId="{2A026E9C-355A-4AA4-8583-958594B0C6D5}" sibTransId="{98C7AFF7-739C-4201-838D-C3D7DFF27D4D}"/>
    <dgm:cxn modelId="{A8F550F4-2565-4D44-8EE7-A84AF7DFB641}" type="presOf" srcId="{E93EE85D-549D-49EF-9CBC-447659133274}" destId="{24B861FA-A10D-4A52-8E93-B3CDFED1C2F3}" srcOrd="0" destOrd="0" presId="urn:microsoft.com/office/officeart/2005/8/layout/vList6"/>
    <dgm:cxn modelId="{D2E8C9B0-6B7B-4158-8F66-85A140303182}" srcId="{F4D626EB-F6E9-43E7-90B9-94D488C5A5A2}" destId="{E42048D9-189B-4775-953B-560E247DF923}" srcOrd="0" destOrd="0" parTransId="{402DCCCC-9A46-4FD4-AA57-5A1D4DDF3796}" sibTransId="{EB3EB6EA-E0C8-4E4C-A8BE-0072485A7018}"/>
    <dgm:cxn modelId="{A2304EBB-B264-4108-84E4-EBFF87E817B6}" type="presOf" srcId="{F4D626EB-F6E9-43E7-90B9-94D488C5A5A2}" destId="{B6028610-6F23-4296-A56E-57D95EFEA6C0}" srcOrd="0" destOrd="0" presId="urn:microsoft.com/office/officeart/2005/8/layout/vList6"/>
    <dgm:cxn modelId="{35B6663C-F22B-49D3-9969-5CAE9F7D2DC7}" type="presOf" srcId="{8D5F9C81-170E-42E9-8E8D-608AB7AFDC04}" destId="{7F4003D3-27A8-47F3-8FB6-1686B6D2F82A}" srcOrd="0" destOrd="0" presId="urn:microsoft.com/office/officeart/2005/8/layout/vList6"/>
    <dgm:cxn modelId="{9982CC21-B6E0-4792-9945-77ACC74325F5}" type="presOf" srcId="{DF40B977-7828-430D-AD87-44468569BE7D}" destId="{F3755999-0A40-48E1-BBD8-8E331A2B38B1}" srcOrd="0" destOrd="0" presId="urn:microsoft.com/office/officeart/2005/8/layout/vList6"/>
    <dgm:cxn modelId="{41B03489-9973-4F76-8C97-803793E900F3}" type="presOf" srcId="{E42048D9-189B-4775-953B-560E247DF923}" destId="{1A34A375-4552-4231-9438-C3A310AC828E}" srcOrd="0" destOrd="0" presId="urn:microsoft.com/office/officeart/2005/8/layout/vList6"/>
    <dgm:cxn modelId="{4A294733-6A50-4DD9-B8AF-DF3A4794D69F}" type="presParOf" srcId="{7F4003D3-27A8-47F3-8FB6-1686B6D2F82A}" destId="{1091CAA6-80C2-472F-88EA-2671B44CF737}" srcOrd="0" destOrd="0" presId="urn:microsoft.com/office/officeart/2005/8/layout/vList6"/>
    <dgm:cxn modelId="{26D74A19-7131-4E94-8C89-D15E251D0A11}" type="presParOf" srcId="{1091CAA6-80C2-472F-88EA-2671B44CF737}" destId="{F3755999-0A40-48E1-BBD8-8E331A2B38B1}" srcOrd="0" destOrd="0" presId="urn:microsoft.com/office/officeart/2005/8/layout/vList6"/>
    <dgm:cxn modelId="{F4FD56CD-A8DF-4494-92BC-6A8767A288E4}" type="presParOf" srcId="{1091CAA6-80C2-472F-88EA-2671B44CF737}" destId="{24B861FA-A10D-4A52-8E93-B3CDFED1C2F3}" srcOrd="1" destOrd="0" presId="urn:microsoft.com/office/officeart/2005/8/layout/vList6"/>
    <dgm:cxn modelId="{99A65BD7-0AE3-4F8C-AE48-139CC894160A}" type="presParOf" srcId="{7F4003D3-27A8-47F3-8FB6-1686B6D2F82A}" destId="{D9EF8B1D-118B-4156-B52B-52B7738DF7D2}" srcOrd="1" destOrd="0" presId="urn:microsoft.com/office/officeart/2005/8/layout/vList6"/>
    <dgm:cxn modelId="{D3746E04-ED90-43DB-A9F7-35067ADB809A}" type="presParOf" srcId="{7F4003D3-27A8-47F3-8FB6-1686B6D2F82A}" destId="{31458D19-097E-461D-8F1F-E9EA2EEE891F}" srcOrd="2" destOrd="0" presId="urn:microsoft.com/office/officeart/2005/8/layout/vList6"/>
    <dgm:cxn modelId="{27B87856-B34C-4AAF-8D48-640BCCDFC9CB}" type="presParOf" srcId="{31458D19-097E-461D-8F1F-E9EA2EEE891F}" destId="{B6028610-6F23-4296-A56E-57D95EFEA6C0}" srcOrd="0" destOrd="0" presId="urn:microsoft.com/office/officeart/2005/8/layout/vList6"/>
    <dgm:cxn modelId="{922FB37E-3038-4002-B008-E722136507AD}" type="presParOf" srcId="{31458D19-097E-461D-8F1F-E9EA2EEE891F}" destId="{1A34A375-4552-4231-9438-C3A310AC828E}" srcOrd="1" destOrd="0" presId="urn:microsoft.com/office/officeart/2005/8/layout/vList6"/>
  </dgm:cxnLst>
  <dgm:bg/>
  <dgm:whole/>
</dgm:dataModel>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54DC3F7A-2B87-4992-8AF7-FD35B0227706}" type="datetimeFigureOut">
              <a:rPr lang="en-US" smtClean="0"/>
              <a:pPr/>
              <a:t>7/29/2009</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E40784E8-4C91-4471-927A-B41EABE7186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E40784E8-4C91-4471-927A-B41EABE71867}"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Three states, sponsored by the Lumina Foundation, are modeling the decade-old Bologna Process in an attempt to establish standards that specify what students should know upon graduation. Indiana, Utah, and Minnesota will pilot standards for physics, history, graphic design, and chemistry. (</a:t>
            </a:r>
            <a:r>
              <a:rPr lang="en-US" sz="1200" kern="1200" dirty="0" err="1" smtClean="0">
                <a:solidFill>
                  <a:schemeClr val="tx1"/>
                </a:solidFill>
                <a:latin typeface="+mn-lt"/>
                <a:ea typeface="+mn-ea"/>
                <a:cs typeface="+mn-cs"/>
              </a:rPr>
              <a:t>Lewin</a:t>
            </a:r>
            <a:r>
              <a:rPr lang="en-US" sz="1200" kern="1200" dirty="0" smtClean="0">
                <a:solidFill>
                  <a:schemeClr val="tx1"/>
                </a:solidFill>
                <a:latin typeface="+mn-lt"/>
                <a:ea typeface="+mn-ea"/>
                <a:cs typeface="+mn-cs"/>
              </a:rPr>
              <a:t>, 2009).    There are reports of a similar trend among Latin American countries, and the </a:t>
            </a:r>
            <a:r>
              <a:rPr lang="en-US" sz="1200" kern="1200" dirty="0" err="1" smtClean="0">
                <a:solidFill>
                  <a:schemeClr val="tx1"/>
                </a:solidFill>
                <a:latin typeface="+mn-lt"/>
                <a:ea typeface="+mn-ea"/>
                <a:cs typeface="+mn-cs"/>
              </a:rPr>
              <a:t>Organisation</a:t>
            </a:r>
            <a:r>
              <a:rPr lang="en-US" sz="1200" kern="1200" dirty="0" smtClean="0">
                <a:solidFill>
                  <a:schemeClr val="tx1"/>
                </a:solidFill>
                <a:latin typeface="+mn-lt"/>
                <a:ea typeface="+mn-ea"/>
                <a:cs typeface="+mn-cs"/>
              </a:rPr>
              <a:t> for Economic Co-Operation and Development (OECD) is conducting research and pilots related to cross-national standards.  Its Program for International Student Assessment (PISA), Assessment of Higher Education Learning Outcomes (AHELO), and Program for the International Assessment for Adult Competencies (PIAAC) are all ambitious though cautious moves to establish quality standards for outcome-based instruction. (Daniel, 2009).  </a:t>
            </a:r>
          </a:p>
          <a:p>
            <a:endParaRPr lang="en-US" dirty="0"/>
          </a:p>
        </p:txBody>
      </p:sp>
      <p:sp>
        <p:nvSpPr>
          <p:cNvPr id="4" name="Slide Number Placeholder 3"/>
          <p:cNvSpPr>
            <a:spLocks noGrp="1"/>
          </p:cNvSpPr>
          <p:nvPr>
            <p:ph type="sldNum" sz="quarter" idx="10"/>
          </p:nvPr>
        </p:nvSpPr>
        <p:spPr/>
        <p:txBody>
          <a:bodyPr/>
          <a:lstStyle/>
          <a:p>
            <a:fld id="{E40784E8-4C91-4471-927A-B41EABE71867}"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40784E8-4C91-4471-927A-B41EABE71867}"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MIT was the first university</a:t>
            </a:r>
            <a:r>
              <a:rPr lang="en-US" baseline="0" dirty="0" smtClean="0"/>
              <a:t> to open the heart of its instructional activities to the world. </a:t>
            </a:r>
            <a:r>
              <a:rPr lang="en-US" dirty="0" smtClean="0"/>
              <a:t>OpenCourseWare really got started at MIT in 2001. MIT now has 1,900 courses openly available.</a:t>
            </a:r>
            <a:endParaRPr lang="en-US" dirty="0"/>
          </a:p>
        </p:txBody>
      </p:sp>
      <p:sp>
        <p:nvSpPr>
          <p:cNvPr id="4" name="Slide Number Placeholder 3"/>
          <p:cNvSpPr>
            <a:spLocks noGrp="1"/>
          </p:cNvSpPr>
          <p:nvPr>
            <p:ph type="sldNum" sz="quarter" idx="10"/>
          </p:nvPr>
        </p:nvSpPr>
        <p:spPr/>
        <p:txBody>
          <a:bodyPr/>
          <a:lstStyle/>
          <a:p>
            <a:fld id="{E40784E8-4C91-4471-927A-B41EABE71867}"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one of MIT’s most popular</a:t>
            </a:r>
            <a:r>
              <a:rPr lang="en-US" baseline="0" dirty="0" smtClean="0"/>
              <a:t> open courses.</a:t>
            </a:r>
          </a:p>
          <a:p>
            <a:endParaRPr lang="en-US" baseline="0" dirty="0" smtClean="0"/>
          </a:p>
          <a:p>
            <a:r>
              <a:rPr lang="en-US" baseline="0" dirty="0" smtClean="0"/>
              <a:t>The following slides will show the depth of the content provided on MIT’s OCW Web site.</a:t>
            </a:r>
            <a:endParaRPr lang="en-US" dirty="0"/>
          </a:p>
        </p:txBody>
      </p:sp>
      <p:sp>
        <p:nvSpPr>
          <p:cNvPr id="4" name="Slide Number Placeholder 3"/>
          <p:cNvSpPr>
            <a:spLocks noGrp="1"/>
          </p:cNvSpPr>
          <p:nvPr>
            <p:ph type="sldNum" sz="quarter" idx="10"/>
          </p:nvPr>
        </p:nvSpPr>
        <p:spPr/>
        <p:txBody>
          <a:bodyPr/>
          <a:lstStyle/>
          <a:p>
            <a:fld id="{E40784E8-4C91-4471-927A-B41EABE71867}"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shows</a:t>
            </a:r>
            <a:r>
              <a:rPr lang="en-US" baseline="0" dirty="0" smtClean="0"/>
              <a:t> the course syllabus.</a:t>
            </a:r>
            <a:endParaRPr lang="en-US" dirty="0"/>
          </a:p>
        </p:txBody>
      </p:sp>
      <p:sp>
        <p:nvSpPr>
          <p:cNvPr id="4" name="Slide Number Placeholder 3"/>
          <p:cNvSpPr>
            <a:spLocks noGrp="1"/>
          </p:cNvSpPr>
          <p:nvPr>
            <p:ph type="sldNum" sz="quarter" idx="10"/>
          </p:nvPr>
        </p:nvSpPr>
        <p:spPr/>
        <p:txBody>
          <a:bodyPr/>
          <a:lstStyle/>
          <a:p>
            <a:fld id="{E40784E8-4C91-4471-927A-B41EABE71867}"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shows the availability</a:t>
            </a:r>
            <a:r>
              <a:rPr lang="en-US" baseline="0" dirty="0" smtClean="0"/>
              <a:t> of lecture notes.</a:t>
            </a:r>
            <a:endParaRPr lang="en-US" dirty="0"/>
          </a:p>
        </p:txBody>
      </p:sp>
      <p:sp>
        <p:nvSpPr>
          <p:cNvPr id="4" name="Slide Number Placeholder 3"/>
          <p:cNvSpPr>
            <a:spLocks noGrp="1"/>
          </p:cNvSpPr>
          <p:nvPr>
            <p:ph type="sldNum" sz="quarter" idx="10"/>
          </p:nvPr>
        </p:nvSpPr>
        <p:spPr/>
        <p:txBody>
          <a:bodyPr/>
          <a:lstStyle/>
          <a:p>
            <a:fld id="{E40784E8-4C91-4471-927A-B41EABE71867}"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shows the ability</a:t>
            </a:r>
            <a:r>
              <a:rPr lang="en-US" baseline="0" dirty="0" smtClean="0"/>
              <a:t> for self-learners to download exams.</a:t>
            </a:r>
            <a:endParaRPr lang="en-US" dirty="0"/>
          </a:p>
        </p:txBody>
      </p:sp>
      <p:sp>
        <p:nvSpPr>
          <p:cNvPr id="4" name="Slide Number Placeholder 3"/>
          <p:cNvSpPr>
            <a:spLocks noGrp="1"/>
          </p:cNvSpPr>
          <p:nvPr>
            <p:ph type="sldNum" sz="quarter" idx="10"/>
          </p:nvPr>
        </p:nvSpPr>
        <p:spPr/>
        <p:txBody>
          <a:bodyPr/>
          <a:lstStyle/>
          <a:p>
            <a:fld id="{E40784E8-4C91-4471-927A-B41EABE71867}"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a:t>
            </a:r>
            <a:r>
              <a:rPr lang="en-US" baseline="0" dirty="0" smtClean="0"/>
              <a:t> more information, contact Gary W. Matkin at gmatkin@uci.edu or Kathy Tam at kstam@uci.edu.  </a:t>
            </a:r>
          </a:p>
          <a:p>
            <a:endParaRPr lang="en-US" baseline="0" dirty="0" smtClean="0"/>
          </a:p>
          <a:p>
            <a:r>
              <a:rPr lang="en-US" baseline="0" dirty="0" smtClean="0"/>
              <a:t>You can visit UC Irvine’s Open Courseware site at http://ocw.uci.edu/</a:t>
            </a:r>
          </a:p>
          <a:p>
            <a:endParaRPr lang="en-US" baseline="0" dirty="0" smtClean="0"/>
          </a:p>
          <a:p>
            <a:r>
              <a:rPr lang="en-US" baseline="0" dirty="0" smtClean="0"/>
              <a:t>For more information about Gary W. Matkin, please visit http://garymatkin</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E40784E8-4C91-4471-927A-B41EABE71867}" type="slidenum">
              <a:rPr lang="en-US" smtClean="0"/>
              <a:pPr/>
              <a:t>17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Arial" pitchFamily="34" charset="0"/>
                <a:ea typeface="+mn-ea"/>
                <a:cs typeface="Arial" pitchFamily="34" charset="0"/>
              </a:rPr>
              <a:t>Brand, academic quality, and the degree to which an institution of higher education is “open” are interrelated dimensions.  Although all three terms have a history in higher education, “brand” and “open” are relatively new in the vocabulary of its literature.  This presentation will examine how and why the nomenclature has changed and particularly how these three concepts are interrelated and have become essential for institutional success. </a:t>
            </a:r>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E40784E8-4C91-4471-927A-B41EABE71867}"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Here,</a:t>
            </a:r>
            <a:r>
              <a:rPr lang="en-US" sz="1200" kern="1200" baseline="0" dirty="0" smtClean="0">
                <a:solidFill>
                  <a:schemeClr val="tx1"/>
                </a:solidFill>
                <a:latin typeface="+mn-lt"/>
                <a:ea typeface="+mn-ea"/>
                <a:cs typeface="+mn-cs"/>
              </a:rPr>
              <a:t> the Dalai Lama dons a UC Irvine baseball hat.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Attempts to increase institutional brand recognition have long been a feature of the field, and, indeed, the current use of the term is symbolic of a deep, if subtle, shift in higher education.  Institutions clearly compete for students, faculty, and financial resources.  In the developed world, particularly in the U.S., institutions spend significant resources to capture the educational equivalent of market share. </a:t>
            </a:r>
          </a:p>
          <a:p>
            <a:endParaRPr lang="en-US" dirty="0"/>
          </a:p>
        </p:txBody>
      </p:sp>
      <p:sp>
        <p:nvSpPr>
          <p:cNvPr id="4" name="Slide Number Placeholder 3"/>
          <p:cNvSpPr>
            <a:spLocks noGrp="1"/>
          </p:cNvSpPr>
          <p:nvPr>
            <p:ph type="sldNum" sz="quarter" idx="10"/>
          </p:nvPr>
        </p:nvSpPr>
        <p:spPr/>
        <p:txBody>
          <a:bodyPr/>
          <a:lstStyle/>
          <a:p>
            <a:fld id="{E40784E8-4C91-4471-927A-B41EABE71867}"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Another example of how the UC Irvine brand</a:t>
            </a:r>
            <a:r>
              <a:rPr lang="en-US" baseline="0" dirty="0" smtClean="0"/>
              <a:t> has become “main-stream.”</a:t>
            </a:r>
            <a:endParaRPr lang="en-US" dirty="0"/>
          </a:p>
        </p:txBody>
      </p:sp>
      <p:sp>
        <p:nvSpPr>
          <p:cNvPr id="4" name="Slide Number Placeholder 3"/>
          <p:cNvSpPr>
            <a:spLocks noGrp="1"/>
          </p:cNvSpPr>
          <p:nvPr>
            <p:ph type="sldNum" sz="quarter" idx="10"/>
          </p:nvPr>
        </p:nvSpPr>
        <p:spPr/>
        <p:txBody>
          <a:bodyPr/>
          <a:lstStyle/>
          <a:p>
            <a:fld id="{E40784E8-4C91-4471-927A-B41EABE71867}"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Some of the fiercest competition takes place in the U.S. market for student athletes, as successful intercollegiate athletic programs feed institutional brand identity and produce licensing revenue for the use of logos and, for instance, sports apparel.  </a:t>
            </a:r>
          </a:p>
          <a:p>
            <a:endParaRPr lang="en-US" dirty="0"/>
          </a:p>
        </p:txBody>
      </p:sp>
      <p:sp>
        <p:nvSpPr>
          <p:cNvPr id="4" name="Slide Number Placeholder 3"/>
          <p:cNvSpPr>
            <a:spLocks noGrp="1"/>
          </p:cNvSpPr>
          <p:nvPr>
            <p:ph type="sldNum" sz="quarter" idx="10"/>
          </p:nvPr>
        </p:nvSpPr>
        <p:spPr/>
        <p:txBody>
          <a:bodyPr/>
          <a:lstStyle/>
          <a:p>
            <a:fld id="{E40784E8-4C91-4471-927A-B41EABE71867}"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international movement</a:t>
            </a:r>
            <a:r>
              <a:rPr lang="en-US" baseline="0" dirty="0" smtClean="0"/>
              <a:t> from elite higher education to mass education has overwhelmed the capacity of nation-states to provide free or low-cost higher education to those who can most benefit from it.  (</a:t>
            </a:r>
            <a:r>
              <a:rPr lang="en-US" baseline="0" dirty="0" err="1" smtClean="0"/>
              <a:t>Trow</a:t>
            </a:r>
            <a:r>
              <a:rPr lang="en-US" baseline="0" dirty="0" smtClean="0"/>
              <a:t>, 1974).  </a:t>
            </a:r>
            <a:endParaRPr lang="en-US" dirty="0"/>
          </a:p>
        </p:txBody>
      </p:sp>
      <p:sp>
        <p:nvSpPr>
          <p:cNvPr id="4" name="Slide Number Placeholder 3"/>
          <p:cNvSpPr>
            <a:spLocks noGrp="1"/>
          </p:cNvSpPr>
          <p:nvPr>
            <p:ph type="sldNum" sz="quarter" idx="10"/>
          </p:nvPr>
        </p:nvSpPr>
        <p:spPr/>
        <p:txBody>
          <a:bodyPr/>
          <a:lstStyle/>
          <a:p>
            <a:fld id="{E40784E8-4C91-4471-927A-B41EABE71867}"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For instance, India plans to increase its age participation rate (APR) from 10 percent to 15 percent by 2012, thereby serving 5,000,000 more students. (Daniel, </a:t>
            </a:r>
            <a:r>
              <a:rPr lang="en-US" sz="1200" kern="1200" dirty="0" err="1" smtClean="0">
                <a:solidFill>
                  <a:schemeClr val="tx1"/>
                </a:solidFill>
                <a:latin typeface="+mn-lt"/>
                <a:ea typeface="+mn-ea"/>
                <a:cs typeface="+mn-cs"/>
              </a:rPr>
              <a:t>Kanwar</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Uvalic-Trumbic</a:t>
            </a:r>
            <a:r>
              <a:rPr lang="en-US" sz="1200" kern="1200" dirty="0" smtClean="0">
                <a:solidFill>
                  <a:schemeClr val="tx1"/>
                </a:solidFill>
                <a:latin typeface="+mn-lt"/>
                <a:ea typeface="+mn-ea"/>
                <a:cs typeface="+mn-cs"/>
              </a:rPr>
              <a:t>, 2009).  Each year in Vietnam, about 200,000 or 20 percent of the 1,000,000 high school graduates go to a college or university.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This slide shows</a:t>
            </a:r>
            <a:r>
              <a:rPr lang="en-US" sz="1200" kern="1200" baseline="0" dirty="0" smtClean="0">
                <a:solidFill>
                  <a:schemeClr val="tx1"/>
                </a:solidFill>
                <a:latin typeface="+mn-lt"/>
                <a:ea typeface="+mn-ea"/>
                <a:cs typeface="+mn-cs"/>
              </a:rPr>
              <a:t> the shocking enrollment figures for the “Mega-Universities.”</a:t>
            </a:r>
            <a:r>
              <a:rPr lang="en-US" sz="1200" kern="1200" dirty="0" smtClean="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E40784E8-4C91-4471-927A-B41EABE71867}"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mn-lt"/>
                <a:ea typeface="+mn-ea"/>
                <a:cs typeface="+mn-cs"/>
              </a:rPr>
              <a:t>The need around the world for expanded education is manifest but in no way can conventional, traditionally delivered higher education meet the demand.</a:t>
            </a:r>
          </a:p>
          <a:p>
            <a:endParaRPr lang="en-US" dirty="0" smtClean="0"/>
          </a:p>
          <a:p>
            <a:r>
              <a:rPr lang="en-US" dirty="0" smtClean="0"/>
              <a:t>Enrollments in developing countries are</a:t>
            </a:r>
            <a:r>
              <a:rPr lang="en-US" baseline="0" dirty="0" smtClean="0"/>
              <a:t> </a:t>
            </a:r>
            <a:r>
              <a:rPr lang="en-US" dirty="0" smtClean="0"/>
              <a:t>burgeoning with over 140 million </a:t>
            </a:r>
            <a:r>
              <a:rPr lang="en-US" baseline="0" dirty="0" smtClean="0"/>
              <a:t>postsecondary students globally</a:t>
            </a:r>
            <a:r>
              <a:rPr lang="en-US" dirty="0" smtClean="0"/>
              <a:t>.  For example, China and India have doubled enrollments over the past 10 years.  China has the largest</a:t>
            </a:r>
            <a:r>
              <a:rPr lang="en-US" baseline="0" dirty="0" smtClean="0"/>
              <a:t> higher education system in the world, with over 25 million students.  </a:t>
            </a:r>
          </a:p>
          <a:p>
            <a:endParaRPr lang="en-US" baseline="0" dirty="0" smtClean="0"/>
          </a:p>
          <a:p>
            <a:r>
              <a:rPr lang="en-US" baseline="0" dirty="0" smtClean="0"/>
              <a:t>But there are many developing countries with APRs less than 10% and have a big hill to climb.  Malaysia plans to raise its APR of 39% to 50% by 2010.  The government of Trinidad and Tobago aims for an APR of 60% by 2015 (up from 11.9% in 2007).  In India, where each 1% increase in APR means one million more students plans to go from 10% to 15% by 2012.  </a:t>
            </a:r>
          </a:p>
          <a:p>
            <a:endParaRPr lang="en-US" baseline="0" dirty="0" smtClean="0"/>
          </a:p>
          <a:p>
            <a:r>
              <a:rPr lang="en-US" baseline="0" dirty="0" smtClean="0"/>
              <a:t>-Change Magazine, March/April 2009</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2E283C43-BA46-4B0C-86E2-1B8B93DA3938}" type="slidenum">
              <a:rPr lang="en-US" smtClean="0"/>
              <a:pPr>
                <a:defRPr/>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There is what Sir John Daniel calls the “iron triangle” of interrelated elements in which quality is inversely associated with access and cost.  Technology at least offers a hope of breaking this relationship. </a:t>
            </a:r>
          </a:p>
          <a:p>
            <a:endParaRPr lang="en-US" baseline="0" dirty="0" smtClean="0"/>
          </a:p>
          <a:p>
            <a:r>
              <a:rPr lang="en-US" baseline="0" dirty="0" smtClean="0"/>
              <a:t>-Change Magazine, March/April 2009</a:t>
            </a:r>
            <a:endParaRPr lang="en-US" dirty="0" smtClean="0"/>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2E283C43-BA46-4B0C-86E2-1B8B93DA3938}" type="slidenum">
              <a:rPr lang="en-US" smtClean="0"/>
              <a:pPr>
                <a:defRPr/>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400800" y="6355080"/>
            <a:ext cx="2286000" cy="365760"/>
          </a:xfrm>
        </p:spPr>
        <p:txBody>
          <a:bodyPr/>
          <a:lstStyle>
            <a:lvl1pPr>
              <a:defRPr sz="1400"/>
            </a:lvl1pPr>
          </a:lstStyle>
          <a:p>
            <a:fld id="{8E256772-8824-4723-AED8-1FEC10666980}" type="datetimeFigureOut">
              <a:rPr lang="en-US" smtClean="0"/>
              <a:pPr/>
              <a:t>7/29/2009</a:t>
            </a:fld>
            <a:endParaRPr lang="en-US"/>
          </a:p>
        </p:txBody>
      </p:sp>
      <p:sp>
        <p:nvSpPr>
          <p:cNvPr id="17" name="Footer Placeholder 16"/>
          <p:cNvSpPr>
            <a:spLocks noGrp="1"/>
          </p:cNvSpPr>
          <p:nvPr>
            <p:ph type="ftr" sz="quarter" idx="11"/>
          </p:nvPr>
        </p:nvSpPr>
        <p:spPr>
          <a:xfrm>
            <a:off x="2898648" y="6355080"/>
            <a:ext cx="3474720" cy="365760"/>
          </a:xfrm>
        </p:spPr>
        <p:txBody>
          <a:bodyPr/>
          <a:lstStyle/>
          <a:p>
            <a:endParaRPr lang="en-US"/>
          </a:p>
        </p:txBody>
      </p:sp>
      <p:sp>
        <p:nvSpPr>
          <p:cNvPr id="29" name="Slide Number Placeholder 28"/>
          <p:cNvSpPr>
            <a:spLocks noGrp="1"/>
          </p:cNvSpPr>
          <p:nvPr>
            <p:ph type="sldNum" sz="quarter" idx="12"/>
          </p:nvPr>
        </p:nvSpPr>
        <p:spPr>
          <a:xfrm>
            <a:off x="1216152" y="6355080"/>
            <a:ext cx="1219200" cy="365760"/>
          </a:xfrm>
        </p:spPr>
        <p:txBody>
          <a:bodyPr/>
          <a:lstStyle/>
          <a:p>
            <a:fld id="{7097199D-0396-421B-A5A8-CDE1B90AE5CD}" type="slidenum">
              <a:rPr lang="en-US" smtClean="0"/>
              <a:pPr/>
              <a:t>‹#›</a:t>
            </a:fld>
            <a:endParaRPr lang="en-US"/>
          </a:p>
        </p:txBody>
      </p:sp>
      <p:sp>
        <p:nvSpPr>
          <p:cNvPr id="21" name="Rectangle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Rectangle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ctangle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E256772-8824-4723-AED8-1FEC10666980}" type="datetimeFigureOut">
              <a:rPr lang="en-US" smtClean="0"/>
              <a:pPr/>
              <a:t>7/29/2009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97199D-0396-421B-A5A8-CDE1B90AE5C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E256772-8824-4723-AED8-1FEC10666980}" type="datetimeFigureOut">
              <a:rPr lang="en-US" smtClean="0"/>
              <a:pPr/>
              <a:t>7/29/2009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97199D-0396-421B-A5A8-CDE1B90AE5CD}" type="slidenum">
              <a:rPr lang="en-US" smtClean="0"/>
              <a:pPr/>
              <a:t>‹#›</a:t>
            </a:fld>
            <a:endParaRPr lang="en-US"/>
          </a:p>
        </p:txBody>
      </p:sp>
      <p:sp>
        <p:nvSpPr>
          <p:cNvPr id="7"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Isosceles Triang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8E256772-8824-4723-AED8-1FEC10666980}" type="datetimeFigureOut">
              <a:rPr lang="en-US" smtClean="0"/>
              <a:pPr/>
              <a:t>7/29/2009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97199D-0396-421B-A5A8-CDE1B90AE5CD}" type="slidenum">
              <a:rPr lang="en-US" smtClean="0"/>
              <a:pPr/>
              <a:t>‹#›</a:t>
            </a:fld>
            <a:endParaRPr lang="en-US"/>
          </a:p>
        </p:txBody>
      </p:sp>
      <p:sp>
        <p:nvSpPr>
          <p:cNvPr id="8" name="Content Placeholder 7"/>
          <p:cNvSpPr>
            <a:spLocks noGrp="1"/>
          </p:cNvSpPr>
          <p:nvPr>
            <p:ph sz="quarter" idx="1"/>
          </p:nvPr>
        </p:nvSpPr>
        <p:spPr>
          <a:xfrm>
            <a:off x="457200" y="1219200"/>
            <a:ext cx="8229600"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6400800" y="6355080"/>
            <a:ext cx="2286000" cy="365760"/>
          </a:xfrm>
        </p:spPr>
        <p:txBody>
          <a:bodyPr/>
          <a:lstStyle/>
          <a:p>
            <a:fld id="{8E256772-8824-4723-AED8-1FEC10666980}" type="datetimeFigureOut">
              <a:rPr lang="en-US" smtClean="0"/>
              <a:pPr/>
              <a:t>7/29/2009</a:t>
            </a:fld>
            <a:endParaRPr lang="en-US"/>
          </a:p>
        </p:txBody>
      </p:sp>
      <p:sp>
        <p:nvSpPr>
          <p:cNvPr id="5" name="Footer Placeholder 4"/>
          <p:cNvSpPr>
            <a:spLocks noGrp="1"/>
          </p:cNvSpPr>
          <p:nvPr>
            <p:ph type="ftr" sz="quarter" idx="11"/>
          </p:nvPr>
        </p:nvSpPr>
        <p:spPr>
          <a:xfrm>
            <a:off x="2898648" y="6355080"/>
            <a:ext cx="3474720" cy="365760"/>
          </a:xfrm>
        </p:spPr>
        <p:txBody>
          <a:bodyPr/>
          <a:lstStyle/>
          <a:p>
            <a:endParaRPr lang="en-US"/>
          </a:p>
        </p:txBody>
      </p:sp>
      <p:sp>
        <p:nvSpPr>
          <p:cNvPr id="6" name="Slide Number Placeholder 5"/>
          <p:cNvSpPr>
            <a:spLocks noGrp="1"/>
          </p:cNvSpPr>
          <p:nvPr>
            <p:ph type="sldNum" sz="quarter" idx="12"/>
          </p:nvPr>
        </p:nvSpPr>
        <p:spPr>
          <a:xfrm>
            <a:off x="1069848" y="6355080"/>
            <a:ext cx="1520952" cy="365760"/>
          </a:xfrm>
        </p:spPr>
        <p:txBody>
          <a:bodyPr/>
          <a:lstStyle/>
          <a:p>
            <a:fld id="{7097199D-0396-421B-A5A8-CDE1B90AE5CD}" type="slidenum">
              <a:rPr lang="en-US" smtClean="0"/>
              <a:pPr/>
              <a:t>‹#›</a:t>
            </a:fld>
            <a:endParaRPr lang="en-US"/>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8E256772-8824-4723-AED8-1FEC10666980}" type="datetimeFigureOut">
              <a:rPr lang="en-US" smtClean="0"/>
              <a:pPr/>
              <a:t>7/29/2009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97199D-0396-421B-A5A8-CDE1B90AE5CD}" type="slidenum">
              <a:rPr lang="en-US" smtClean="0"/>
              <a:pPr/>
              <a:t>‹#›</a:t>
            </a:fld>
            <a:endParaRPr lang="en-US"/>
          </a:p>
        </p:txBody>
      </p:sp>
      <p:sp>
        <p:nvSpPr>
          <p:cNvPr id="9" name="Content Placeholder 8"/>
          <p:cNvSpPr>
            <a:spLocks noGrp="1"/>
          </p:cNvSpPr>
          <p:nvPr>
            <p:ph sz="quarter" idx="1"/>
          </p:nvPr>
        </p:nvSpPr>
        <p:spPr>
          <a:xfrm>
            <a:off x="457200" y="1219200"/>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632198" y="1216152"/>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8E256772-8824-4723-AED8-1FEC10666980}" type="datetimeFigureOut">
              <a:rPr lang="en-US" smtClean="0"/>
              <a:pPr/>
              <a:t>7/29/2009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97199D-0396-421B-A5A8-CDE1B90AE5CD}" type="slidenum">
              <a:rPr lang="en-US" smtClean="0"/>
              <a:pPr/>
              <a:t>‹#›</a:t>
            </a:fld>
            <a:endParaRPr lang="en-US"/>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E256772-8824-4723-AED8-1FEC10666980}" type="datetimeFigureOut">
              <a:rPr lang="en-US" smtClean="0"/>
              <a:pPr/>
              <a:t>7/29/2009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97199D-0396-421B-A5A8-CDE1B90AE5CD}" type="slidenum">
              <a:rPr lang="en-US" smtClean="0"/>
              <a:pPr/>
              <a:t>‹#›</a:t>
            </a:fld>
            <a:endParaRPr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256772-8824-4723-AED8-1FEC10666980}" type="datetimeFigureOut">
              <a:rPr lang="en-US" smtClean="0"/>
              <a:pPr/>
              <a:t>7/29/2009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97199D-0396-421B-A5A8-CDE1B90AE5CD}" type="slidenum">
              <a:rPr lang="en-US" smtClean="0"/>
              <a:pPr/>
              <a:t>‹#›</a:t>
            </a:fld>
            <a:endParaRPr lang="en-US"/>
          </a:p>
        </p:txBody>
      </p:sp>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8E256772-8824-4723-AED8-1FEC10666980}" type="datetimeFigureOut">
              <a:rPr lang="en-US" smtClean="0"/>
              <a:pPr/>
              <a:t>7/29/2009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97199D-0396-421B-A5A8-CDE1B90AE5CD}" type="slidenum">
              <a:rPr lang="en-US" smtClean="0"/>
              <a:pPr/>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8E256772-8824-4723-AED8-1FEC10666980}" type="datetimeFigureOut">
              <a:rPr lang="en-US" smtClean="0"/>
              <a:pPr/>
              <a:t>7/29/2009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97199D-0396-421B-A5A8-CDE1B90AE5CD}" type="slidenum">
              <a:rPr lang="en-US" smtClean="0"/>
              <a:pPr/>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990600"/>
          </a:xfrm>
          <a:prstGeom prst="rect">
            <a:avLst/>
          </a:prstGeom>
        </p:spPr>
        <p:txBody>
          <a:bodyPr vert="horz"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8E256772-8824-4723-AED8-1FEC10666980}" type="datetimeFigureOut">
              <a:rPr lang="en-US" smtClean="0"/>
              <a:pPr/>
              <a:t>7/29/2009</a:t>
            </a:fld>
            <a:endParaRPr lang="en-US"/>
          </a:p>
        </p:txBody>
      </p:sp>
      <p:sp>
        <p:nvSpPr>
          <p:cNvPr id="3" name="Footer Placeholder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7097199D-0396-421B-A5A8-CDE1B90AE5CD}" type="slidenum">
              <a:rPr lang="en-US" smtClean="0"/>
              <a:pPr/>
              <a:t>‹#›</a:t>
            </a:fld>
            <a:endParaRPr lang="en-US"/>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Isosceles Triang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hyperlink" Target="mailto:gmatkin@uci.edu" TargetMode="External"/><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2400" b="1" dirty="0" smtClean="0"/>
              <a:t>Branding, Quality, and Openness: New Dimensions in Higher Education</a:t>
            </a:r>
            <a:endParaRPr lang="en-US" sz="2400" dirty="0"/>
          </a:p>
        </p:txBody>
      </p:sp>
      <p:sp>
        <p:nvSpPr>
          <p:cNvPr id="3" name="Subtitle 2"/>
          <p:cNvSpPr>
            <a:spLocks noGrp="1"/>
          </p:cNvSpPr>
          <p:nvPr>
            <p:ph type="subTitle" idx="1"/>
          </p:nvPr>
        </p:nvSpPr>
        <p:spPr/>
        <p:txBody>
          <a:bodyPr>
            <a:noAutofit/>
          </a:bodyPr>
          <a:lstStyle/>
          <a:p>
            <a:r>
              <a:rPr lang="en-US" sz="1400" b="1" dirty="0" smtClean="0"/>
              <a:t>Gary W. Matkin, Ph.D., Dean of Continuing Education</a:t>
            </a:r>
          </a:p>
          <a:p>
            <a:r>
              <a:rPr lang="en-US" sz="1400" b="1" dirty="0" smtClean="0"/>
              <a:t>University of California, Irvine</a:t>
            </a:r>
            <a:endParaRPr lang="en-US" sz="1400" b="1" dirty="0"/>
          </a:p>
        </p:txBody>
      </p:sp>
      <p:sp>
        <p:nvSpPr>
          <p:cNvPr id="4" name="TextBox 3"/>
          <p:cNvSpPr txBox="1"/>
          <p:nvPr/>
        </p:nvSpPr>
        <p:spPr>
          <a:xfrm>
            <a:off x="1600200" y="5801380"/>
            <a:ext cx="6629400" cy="523220"/>
          </a:xfrm>
          <a:prstGeom prst="rect">
            <a:avLst/>
          </a:prstGeom>
          <a:noFill/>
        </p:spPr>
        <p:txBody>
          <a:bodyPr wrap="square" rtlCol="0">
            <a:spAutoFit/>
          </a:bodyPr>
          <a:lstStyle/>
          <a:p>
            <a:pPr algn="r"/>
            <a:r>
              <a:rPr lang="en-US" sz="1400" i="1" dirty="0" smtClean="0">
                <a:latin typeface="+mj-lt"/>
              </a:rPr>
              <a:t>“Branding in Higher Education: Practices and Lessons Learned from Global Perspectives. August 10-11, 2009</a:t>
            </a:r>
            <a:endParaRPr lang="en-US" sz="1400" i="1" dirty="0">
              <a:latin typeface="+mj-lt"/>
            </a:endParaRPr>
          </a:p>
        </p:txBody>
      </p:sp>
      <p:pic>
        <p:nvPicPr>
          <p:cNvPr id="6" name="Picture 5" descr="Univ_Cal_Irvine_Seal_white.png"/>
          <p:cNvPicPr>
            <a:picLocks noChangeAspect="1"/>
          </p:cNvPicPr>
          <p:nvPr/>
        </p:nvPicPr>
        <p:blipFill>
          <a:blip r:embed="rId3"/>
          <a:stretch>
            <a:fillRect/>
          </a:stretch>
        </p:blipFill>
        <p:spPr>
          <a:xfrm>
            <a:off x="76200" y="152400"/>
            <a:ext cx="6824662" cy="837865"/>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srcRect l="18299" t="21250" r="18299" b="5000"/>
          <a:stretch>
            <a:fillRect/>
          </a:stretch>
        </p:blipFill>
        <p:spPr bwMode="auto">
          <a:xfrm>
            <a:off x="152400" y="533400"/>
            <a:ext cx="5943600" cy="5489942"/>
          </a:xfrm>
          <a:prstGeom prst="rect">
            <a:avLst/>
          </a:prstGeom>
          <a:noFill/>
          <a:ln w="9525">
            <a:noFill/>
            <a:miter lim="800000"/>
            <a:headEnd/>
            <a:tailEnd/>
          </a:ln>
          <a:effectLst>
            <a:softEdge rad="63500"/>
          </a:effectLst>
        </p:spPr>
      </p:pic>
      <p:sp>
        <p:nvSpPr>
          <p:cNvPr id="3" name="Title 2"/>
          <p:cNvSpPr>
            <a:spLocks noGrp="1"/>
          </p:cNvSpPr>
          <p:nvPr>
            <p:ph type="title"/>
          </p:nvPr>
        </p:nvSpPr>
        <p:spPr>
          <a:xfrm>
            <a:off x="6324600" y="2743200"/>
            <a:ext cx="2514600" cy="838200"/>
          </a:xfrm>
        </p:spPr>
        <p:txBody>
          <a:bodyPr>
            <a:noAutofit/>
          </a:bodyPr>
          <a:lstStyle/>
          <a:p>
            <a:r>
              <a:rPr lang="en-US" sz="2400" dirty="0" smtClean="0"/>
              <a:t>Institutions Are Being Pushed Toward Greater Attention to Outcome Measurement and Accountability</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1000"/>
                                        <p:tgtEl>
                                          <p:spTgt spid="3074"/>
                                        </p:tgtEl>
                                      </p:cBhvr>
                                    </p:animEffect>
                                    <p:anim calcmode="lin" valueType="num">
                                      <p:cBhvr>
                                        <p:cTn id="8" dur="1000" fill="hold"/>
                                        <p:tgtEl>
                                          <p:spTgt spid="3074"/>
                                        </p:tgtEl>
                                        <p:attrNameLst>
                                          <p:attrName>ppt_x</p:attrName>
                                        </p:attrNameLst>
                                      </p:cBhvr>
                                      <p:tavLst>
                                        <p:tav tm="0">
                                          <p:val>
                                            <p:strVal val="#ppt_x"/>
                                          </p:val>
                                        </p:tav>
                                        <p:tav tm="100000">
                                          <p:val>
                                            <p:strVal val="#ppt_x"/>
                                          </p:val>
                                        </p:tav>
                                      </p:tavLst>
                                    </p:anim>
                                    <p:anim calcmode="lin" valueType="num">
                                      <p:cBhvr>
                                        <p:cTn id="9"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a:srcRect l="14076" t="22500" r="15484" b="3750"/>
          <a:stretch>
            <a:fillRect/>
          </a:stretch>
        </p:blipFill>
        <p:spPr bwMode="auto">
          <a:xfrm>
            <a:off x="200045" y="838200"/>
            <a:ext cx="8856278" cy="522093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 calcmode="lin" valueType="num">
                                      <p:cBhvr>
                                        <p:cTn id="7" dur="1000" fill="hold"/>
                                        <p:tgtEl>
                                          <p:spTgt spid="2051"/>
                                        </p:tgtEl>
                                        <p:attrNameLst>
                                          <p:attrName>ppt_w</p:attrName>
                                        </p:attrNameLst>
                                      </p:cBhvr>
                                      <p:tavLst>
                                        <p:tav tm="0">
                                          <p:val>
                                            <p:strVal val="#ppt_w*0.70"/>
                                          </p:val>
                                        </p:tav>
                                        <p:tav tm="100000">
                                          <p:val>
                                            <p:strVal val="#ppt_w"/>
                                          </p:val>
                                        </p:tav>
                                      </p:tavLst>
                                    </p:anim>
                                    <p:anim calcmode="lin" valueType="num">
                                      <p:cBhvr>
                                        <p:cTn id="8" dur="1000" fill="hold"/>
                                        <p:tgtEl>
                                          <p:spTgt spid="2051"/>
                                        </p:tgtEl>
                                        <p:attrNameLst>
                                          <p:attrName>ppt_h</p:attrName>
                                        </p:attrNameLst>
                                      </p:cBhvr>
                                      <p:tavLst>
                                        <p:tav tm="0">
                                          <p:val>
                                            <p:strVal val="#ppt_h"/>
                                          </p:val>
                                        </p:tav>
                                        <p:tav tm="100000">
                                          <p:val>
                                            <p:strVal val="#ppt_h"/>
                                          </p:val>
                                        </p:tav>
                                      </p:tavLst>
                                    </p:anim>
                                    <p:animEffect transition="in" filter="fade">
                                      <p:cBhvr>
                                        <p:cTn id="9" dur="10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
          </p:nvPr>
        </p:nvSpPr>
        <p:spPr/>
        <p:txBody>
          <a:bodyPr/>
          <a:lstStyle/>
          <a:p>
            <a:endParaRPr lang="en-US" dirty="0"/>
          </a:p>
        </p:txBody>
      </p:sp>
      <p:pic>
        <p:nvPicPr>
          <p:cNvPr id="4" name="Picture 2"/>
          <p:cNvPicPr>
            <a:picLocks noChangeAspect="1" noChangeArrowheads="1"/>
          </p:cNvPicPr>
          <p:nvPr/>
        </p:nvPicPr>
        <p:blipFill>
          <a:blip r:embed="rId3"/>
          <a:srcRect l="8333" t="12222" r="10001" b="5556"/>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srcRect l="14758" t="20000" r="16164" b="7500"/>
          <a:stretch>
            <a:fillRect/>
          </a:stretch>
        </p:blipFill>
        <p:spPr bwMode="auto">
          <a:xfrm>
            <a:off x="80015" y="1173480"/>
            <a:ext cx="8987785" cy="5303520"/>
          </a:xfrm>
          <a:prstGeom prst="rect">
            <a:avLst/>
          </a:prstGeom>
          <a:noFill/>
          <a:ln w="9525">
            <a:noFill/>
            <a:miter lim="800000"/>
            <a:headEnd/>
            <a:tailEnd/>
          </a:ln>
        </p:spPr>
      </p:pic>
      <p:sp>
        <p:nvSpPr>
          <p:cNvPr id="3" name="Title 2"/>
          <p:cNvSpPr>
            <a:spLocks noGrp="1"/>
          </p:cNvSpPr>
          <p:nvPr>
            <p:ph type="title"/>
          </p:nvPr>
        </p:nvSpPr>
        <p:spPr/>
        <p:txBody>
          <a:bodyPr/>
          <a:lstStyle/>
          <a:p>
            <a:r>
              <a:rPr lang="en-US" dirty="0" smtClean="0"/>
              <a:t>MIT’S Most Popular Open Course</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srcRect l="14758" t="20000" r="16164" b="6250"/>
          <a:stretch>
            <a:fillRect/>
          </a:stretch>
        </p:blipFill>
        <p:spPr bwMode="auto">
          <a:xfrm>
            <a:off x="76200" y="762000"/>
            <a:ext cx="8987891" cy="53949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srcRect l="14758" t="20000" r="16164" b="6250"/>
          <a:stretch>
            <a:fillRect/>
          </a:stretch>
        </p:blipFill>
        <p:spPr bwMode="auto">
          <a:xfrm>
            <a:off x="79962" y="762000"/>
            <a:ext cx="8987838" cy="53949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srcRect l="14758" t="20000" r="16164" b="10000"/>
          <a:stretch>
            <a:fillRect/>
          </a:stretch>
        </p:blipFill>
        <p:spPr bwMode="auto">
          <a:xfrm>
            <a:off x="76200" y="1051560"/>
            <a:ext cx="8987838" cy="51206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81000" y="3200400"/>
            <a:ext cx="8610600" cy="1295400"/>
          </a:xfrm>
        </p:spPr>
        <p:txBody>
          <a:bodyPr>
            <a:noAutofit/>
          </a:bodyPr>
          <a:lstStyle/>
          <a:p>
            <a:r>
              <a:rPr lang="en-US" sz="2800" b="1" dirty="0" smtClean="0">
                <a:solidFill>
                  <a:schemeClr val="tx1"/>
                </a:solidFill>
              </a:rPr>
              <a:t>For More Information Contact:</a:t>
            </a:r>
            <a:br>
              <a:rPr lang="en-US" sz="2800" b="1" dirty="0" smtClean="0">
                <a:solidFill>
                  <a:schemeClr val="tx1"/>
                </a:solidFill>
              </a:rPr>
            </a:br>
            <a:r>
              <a:rPr lang="en-US" sz="2800" b="1" dirty="0" smtClean="0">
                <a:solidFill>
                  <a:schemeClr val="tx1"/>
                </a:solidFill>
              </a:rPr>
              <a:t>Gary W. Matkin, Dean, Continuing Education</a:t>
            </a:r>
            <a:br>
              <a:rPr lang="en-US" sz="2800" b="1" dirty="0" smtClean="0">
                <a:solidFill>
                  <a:schemeClr val="tx1"/>
                </a:solidFill>
              </a:rPr>
            </a:br>
            <a:r>
              <a:rPr lang="en-US" sz="2800" b="1" dirty="0" smtClean="0">
                <a:solidFill>
                  <a:schemeClr val="tx1"/>
                </a:solidFill>
                <a:hlinkClick r:id="rId3"/>
              </a:rPr>
              <a:t>gmatkin@uci.edu</a:t>
            </a:r>
            <a:r>
              <a:rPr lang="en-US" sz="2800" b="1" dirty="0" smtClean="0">
                <a:solidFill>
                  <a:schemeClr val="tx1"/>
                </a:solidFill>
              </a:rPr>
              <a:t> </a:t>
            </a:r>
            <a:r>
              <a:rPr lang="en-US" sz="2800" b="1" dirty="0" smtClean="0">
                <a:solidFill>
                  <a:schemeClr val="tx1"/>
                </a:solidFill>
              </a:rPr>
              <a:t>or visit http://</a:t>
            </a:r>
            <a:r>
              <a:rPr lang="en-US" sz="2800" b="1" dirty="0" smtClean="0">
                <a:solidFill>
                  <a:schemeClr val="tx1"/>
                </a:solidFill>
              </a:rPr>
              <a:t>unex.uci.edu/garymatkin </a:t>
            </a:r>
            <a:endParaRPr lang="en-US" sz="2800" b="1" dirty="0">
              <a:solidFill>
                <a:schemeClr val="tx1"/>
              </a:solidFill>
            </a:endParaRPr>
          </a:p>
        </p:txBody>
      </p:sp>
      <p:pic>
        <p:nvPicPr>
          <p:cNvPr id="4" name="Picture 3" descr="Univ_Cal_Irvine_Seal_white.png"/>
          <p:cNvPicPr>
            <a:picLocks noChangeAspect="1"/>
          </p:cNvPicPr>
          <p:nvPr/>
        </p:nvPicPr>
        <p:blipFill>
          <a:blip r:embed="rId4"/>
          <a:stretch>
            <a:fillRect/>
          </a:stretch>
        </p:blipFill>
        <p:spPr>
          <a:xfrm>
            <a:off x="2319338" y="6020135"/>
            <a:ext cx="6824662" cy="83786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2"/>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2"/>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nvGraphicFramePr>
        <p:xfrm>
          <a:off x="-762000" y="609600"/>
          <a:ext cx="8001000" cy="556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a:xfrm>
            <a:off x="6324600" y="1905000"/>
            <a:ext cx="2514600" cy="838200"/>
          </a:xfrm>
        </p:spPr>
        <p:txBody>
          <a:bodyPr/>
          <a:lstStyle/>
          <a:p>
            <a:r>
              <a:rPr lang="en-US" sz="2800" dirty="0" smtClean="0"/>
              <a:t>The Essential Elements for Institutional Success</a:t>
            </a:r>
            <a:br>
              <a:rPr lang="en-US" sz="2800" dirty="0" smtClean="0"/>
            </a:br>
            <a:endParaRPr lang="en-US" sz="2800" dirty="0"/>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Universities Have Strong Brand </a:t>
            </a:r>
            <a:r>
              <a:rPr lang="en-US" dirty="0" err="1" smtClean="0"/>
              <a:t>Images─Nationally</a:t>
            </a:r>
            <a:r>
              <a:rPr lang="en-US" dirty="0" smtClean="0"/>
              <a:t> and Internationally</a:t>
            </a:r>
            <a:endParaRPr lang="en-US" dirty="0"/>
          </a:p>
        </p:txBody>
      </p:sp>
      <p:pic>
        <p:nvPicPr>
          <p:cNvPr id="3" name="Picture 2" descr="1C Dalai Lama 2 ret cmyk.jpg"/>
          <p:cNvPicPr>
            <a:picLocks noChangeAspect="1"/>
          </p:cNvPicPr>
          <p:nvPr/>
        </p:nvPicPr>
        <p:blipFill>
          <a:blip r:embed="rId3"/>
          <a:srcRect l="21429" t="8541" r="20000" b="6406"/>
          <a:stretch>
            <a:fillRect/>
          </a:stretch>
        </p:blipFill>
        <p:spPr>
          <a:xfrm>
            <a:off x="609600" y="1260063"/>
            <a:ext cx="5212940" cy="5064538"/>
          </a:xfrm>
          <a:prstGeom prst="rect">
            <a:avLst/>
          </a:prstGeom>
          <a:effectLst>
            <a:softEdge rad="317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05"/>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 calcmode="lin" valueType="num">
                                      <p:cBhvr>
                                        <p:cTn id="9" dur="1000" fill="hold"/>
                                        <p:tgtEl>
                                          <p:spTgt spid="3"/>
                                        </p:tgtEl>
                                        <p:attrNameLst>
                                          <p:attrName>ppt_x</p:attrName>
                                        </p:attrNameLst>
                                      </p:cBhvr>
                                      <p:tavLst>
                                        <p:tav tm="0">
                                          <p:val>
                                            <p:strVal val="#ppt_x-.2"/>
                                          </p:val>
                                        </p:tav>
                                        <p:tav tm="100000">
                                          <p:val>
                                            <p:strVal val="#ppt_x"/>
                                          </p:val>
                                        </p:tav>
                                      </p:tavLst>
                                    </p:anim>
                                    <p:anim calcmode="lin" valueType="num">
                                      <p:cBhvr>
                                        <p:cTn id="10" dur="1000" fill="hold"/>
                                        <p:tgtEl>
                                          <p:spTgt spid="3"/>
                                        </p:tgtEl>
                                        <p:attrNameLst>
                                          <p:attrName>ppt_y</p:attrName>
                                        </p:attrNameLst>
                                      </p:cBhvr>
                                      <p:tavLst>
                                        <p:tav tm="0">
                                          <p:val>
                                            <p:strVal val="#ppt_y"/>
                                          </p:val>
                                        </p:tav>
                                        <p:tav tm="100000">
                                          <p:val>
                                            <p:strVal val="#ppt_y"/>
                                          </p:val>
                                        </p:tav>
                                      </p:tavLst>
                                    </p:anim>
                                    <p:animEffect transition="in" filter="fade">
                                      <p:cBhvr>
                                        <p:cTn id="11"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1752600"/>
          </a:xfrm>
        </p:spPr>
        <p:txBody>
          <a:bodyPr>
            <a:normAutofit/>
          </a:bodyPr>
          <a:lstStyle/>
          <a:p>
            <a:r>
              <a:rPr lang="en-US" dirty="0" smtClean="0"/>
              <a:t>Academy Award Nominated  Actor, Leonardo </a:t>
            </a:r>
            <a:r>
              <a:rPr lang="en-US" dirty="0" err="1" smtClean="0"/>
              <a:t>DiCaprio</a:t>
            </a:r>
            <a:r>
              <a:rPr lang="en-US" dirty="0" smtClean="0"/>
              <a:t> Wearing a UC Irvine Hat</a:t>
            </a:r>
            <a:endParaRPr lang="en-US" dirty="0"/>
          </a:p>
        </p:txBody>
      </p:sp>
      <p:pic>
        <p:nvPicPr>
          <p:cNvPr id="3" name="Picture 2" descr="leo-dicaprio-bar-refaeli-still-together.jpg"/>
          <p:cNvPicPr>
            <a:picLocks noChangeAspect="1"/>
          </p:cNvPicPr>
          <p:nvPr/>
        </p:nvPicPr>
        <p:blipFill>
          <a:blip r:embed="rId3" cstate="print"/>
          <a:srcRect l="6400" r="41600" b="48000"/>
          <a:stretch>
            <a:fillRect/>
          </a:stretch>
        </p:blipFill>
        <p:spPr>
          <a:xfrm>
            <a:off x="304800" y="259080"/>
            <a:ext cx="5760720" cy="57607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Intercollegiate Athletics Feed Institutional Brand Identity and Drive Student Choice </a:t>
            </a:r>
            <a:endParaRPr lang="en-US" dirty="0"/>
          </a:p>
        </p:txBody>
      </p:sp>
      <p:pic>
        <p:nvPicPr>
          <p:cNvPr id="3" name="Picture 2" descr="Hokies.JPG"/>
          <p:cNvPicPr>
            <a:picLocks noChangeAspect="1"/>
          </p:cNvPicPr>
          <p:nvPr/>
        </p:nvPicPr>
        <p:blipFill>
          <a:blip r:embed="rId3"/>
          <a:stretch>
            <a:fillRect/>
          </a:stretch>
        </p:blipFill>
        <p:spPr>
          <a:xfrm>
            <a:off x="4343400" y="1295400"/>
            <a:ext cx="4583976" cy="3957637"/>
          </a:xfrm>
          <a:prstGeom prst="rect">
            <a:avLst/>
          </a:prstGeom>
          <a:ln>
            <a:noFill/>
          </a:ln>
          <a:effectLst>
            <a:softEdge rad="127000"/>
          </a:effectLst>
        </p:spPr>
      </p:pic>
      <p:pic>
        <p:nvPicPr>
          <p:cNvPr id="4" name="Picture 3" descr="Mark Sanchez.jpg"/>
          <p:cNvPicPr>
            <a:picLocks noChangeAspect="1"/>
          </p:cNvPicPr>
          <p:nvPr/>
        </p:nvPicPr>
        <p:blipFill>
          <a:blip r:embed="rId4"/>
          <a:stretch>
            <a:fillRect/>
          </a:stretch>
        </p:blipFill>
        <p:spPr>
          <a:xfrm>
            <a:off x="484622" y="1905000"/>
            <a:ext cx="3782578" cy="4319016"/>
          </a:xfrm>
          <a:prstGeom prst="roundRect">
            <a:avLst>
              <a:gd name="adj" fmla="val 8594"/>
            </a:avLst>
          </a:prstGeom>
          <a:solidFill>
            <a:srgbClr val="FFFFFF">
              <a:shade val="85000"/>
            </a:srgbClr>
          </a:solidFill>
          <a:ln>
            <a:noFill/>
          </a:ln>
          <a:effectLst>
            <a:reflection blurRad="12700" stA="38000" endPos="28000" dist="5000" dir="5400000" sy="-100000" algn="bl" rotWithShape="0"/>
            <a:softEdge rad="317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2000"/>
                                        <p:tgtEl>
                                          <p:spTgt spid="4"/>
                                        </p:tgtEl>
                                      </p:cBhvr>
                                    </p:animEffect>
                                  </p:childTnLst>
                                </p:cTn>
                              </p:par>
                              <p:par>
                                <p:cTn id="8" presetID="9"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ssolve">
                                      <p:cBhvr>
                                        <p:cTn id="1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International Movement from Elite to Mass Higher Education</a:t>
            </a:r>
            <a:endParaRPr lang="en-US" dirty="0"/>
          </a:p>
        </p:txBody>
      </p:sp>
      <p:sp>
        <p:nvSpPr>
          <p:cNvPr id="3" name="Content Placeholder 2"/>
          <p:cNvSpPr>
            <a:spLocks noGrp="1"/>
          </p:cNvSpPr>
          <p:nvPr>
            <p:ph sz="quarter" idx="1"/>
          </p:nvPr>
        </p:nvSpPr>
        <p:spPr/>
        <p:txBody>
          <a:bodyPr/>
          <a:lstStyle/>
          <a:p>
            <a:r>
              <a:rPr lang="en-US" dirty="0" smtClean="0"/>
              <a:t>Based on Martin </a:t>
            </a:r>
            <a:r>
              <a:rPr lang="en-US" dirty="0" err="1" smtClean="0"/>
              <a:t>Trow’s</a:t>
            </a:r>
            <a:r>
              <a:rPr lang="en-US" dirty="0" smtClean="0"/>
              <a:t> work in 1975</a:t>
            </a:r>
          </a:p>
          <a:p>
            <a:endParaRPr lang="en-US" dirty="0"/>
          </a:p>
        </p:txBody>
      </p:sp>
      <p:graphicFrame>
        <p:nvGraphicFramePr>
          <p:cNvPr id="4" name="Diagram 3"/>
          <p:cNvGraphicFramePr/>
          <p:nvPr/>
        </p:nvGraphicFramePr>
        <p:xfrm>
          <a:off x="1524000" y="2032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The World’s Largest Open Universities </a:t>
            </a:r>
            <a:endParaRPr lang="en-US" dirty="0"/>
          </a:p>
        </p:txBody>
      </p:sp>
      <p:graphicFrame>
        <p:nvGraphicFramePr>
          <p:cNvPr id="4" name="Table 3"/>
          <p:cNvGraphicFramePr>
            <a:graphicFrameLocks noGrp="1"/>
          </p:cNvGraphicFramePr>
          <p:nvPr/>
        </p:nvGraphicFramePr>
        <p:xfrm>
          <a:off x="381000" y="1676400"/>
          <a:ext cx="8534401" cy="2702560"/>
        </p:xfrm>
        <a:graphic>
          <a:graphicData uri="http://schemas.openxmlformats.org/drawingml/2006/table">
            <a:tbl>
              <a:tblPr firstRow="1" bandRow="1">
                <a:tableStyleId>{5C22544A-7EE6-4342-B048-85BDC9FD1C3A}</a:tableStyleId>
              </a:tblPr>
              <a:tblGrid>
                <a:gridCol w="762000"/>
                <a:gridCol w="3886200"/>
                <a:gridCol w="2362200"/>
                <a:gridCol w="1524001"/>
              </a:tblGrid>
              <a:tr h="508000">
                <a:tc>
                  <a:txBody>
                    <a:bodyPr/>
                    <a:lstStyle/>
                    <a:p>
                      <a:r>
                        <a:rPr lang="en-US" dirty="0" smtClean="0"/>
                        <a:t>Rank</a:t>
                      </a:r>
                      <a:endParaRPr lang="en-US" dirty="0"/>
                    </a:p>
                  </a:txBody>
                  <a:tcPr/>
                </a:tc>
                <a:tc>
                  <a:txBody>
                    <a:bodyPr/>
                    <a:lstStyle/>
                    <a:p>
                      <a:r>
                        <a:rPr lang="en-US" dirty="0" smtClean="0"/>
                        <a:t>Institution</a:t>
                      </a:r>
                      <a:endParaRPr lang="en-US" dirty="0"/>
                    </a:p>
                  </a:txBody>
                  <a:tcPr/>
                </a:tc>
                <a:tc>
                  <a:txBody>
                    <a:bodyPr/>
                    <a:lstStyle/>
                    <a:p>
                      <a:r>
                        <a:rPr lang="en-US" dirty="0" smtClean="0"/>
                        <a:t>Location</a:t>
                      </a:r>
                      <a:endParaRPr lang="en-US" dirty="0"/>
                    </a:p>
                  </a:txBody>
                  <a:tcPr/>
                </a:tc>
                <a:tc>
                  <a:txBody>
                    <a:bodyPr/>
                    <a:lstStyle/>
                    <a:p>
                      <a:r>
                        <a:rPr lang="en-US" dirty="0" smtClean="0"/>
                        <a:t>Enrollment</a:t>
                      </a:r>
                      <a:endParaRPr lang="en-US" dirty="0"/>
                    </a:p>
                  </a:txBody>
                  <a:tcPr/>
                </a:tc>
              </a:tr>
              <a:tr h="347854">
                <a:tc>
                  <a:txBody>
                    <a:bodyPr/>
                    <a:lstStyle/>
                    <a:p>
                      <a:r>
                        <a:rPr lang="en-US" dirty="0" smtClean="0"/>
                        <a:t>1</a:t>
                      </a:r>
                      <a:endParaRPr lang="en-US" dirty="0"/>
                    </a:p>
                  </a:txBody>
                  <a:tcPr/>
                </a:tc>
                <a:tc>
                  <a:txBody>
                    <a:bodyPr/>
                    <a:lstStyle/>
                    <a:p>
                      <a:r>
                        <a:rPr lang="en-US" dirty="0" err="1" smtClean="0"/>
                        <a:t>Indira</a:t>
                      </a:r>
                      <a:r>
                        <a:rPr lang="en-US" dirty="0" smtClean="0"/>
                        <a:t> Gandhi</a:t>
                      </a:r>
                      <a:r>
                        <a:rPr lang="en-US" baseline="0" dirty="0" smtClean="0"/>
                        <a:t> National Open University</a:t>
                      </a:r>
                      <a:endParaRPr lang="en-US" dirty="0"/>
                    </a:p>
                  </a:txBody>
                  <a:tcPr/>
                </a:tc>
                <a:tc>
                  <a:txBody>
                    <a:bodyPr/>
                    <a:lstStyle/>
                    <a:p>
                      <a:r>
                        <a:rPr lang="en-US" dirty="0" smtClean="0"/>
                        <a:t>New Delhi</a:t>
                      </a:r>
                      <a:r>
                        <a:rPr lang="en-US" baseline="0" dirty="0" smtClean="0"/>
                        <a:t> , India</a:t>
                      </a:r>
                      <a:endParaRPr lang="en-US" dirty="0"/>
                    </a:p>
                  </a:txBody>
                  <a:tcPr/>
                </a:tc>
                <a:tc>
                  <a:txBody>
                    <a:bodyPr/>
                    <a:lstStyle/>
                    <a:p>
                      <a:r>
                        <a:rPr lang="en-US" dirty="0" smtClean="0"/>
                        <a:t>2 million</a:t>
                      </a:r>
                      <a:endParaRPr lang="en-US" dirty="0"/>
                    </a:p>
                  </a:txBody>
                  <a:tcPr/>
                </a:tc>
              </a:tr>
              <a:tr h="347854">
                <a:tc>
                  <a:txBody>
                    <a:bodyPr/>
                    <a:lstStyle/>
                    <a:p>
                      <a:r>
                        <a:rPr lang="en-US" dirty="0" smtClean="0"/>
                        <a:t>2</a:t>
                      </a:r>
                      <a:endParaRPr lang="en-US" dirty="0"/>
                    </a:p>
                  </a:txBody>
                  <a:tcPr/>
                </a:tc>
                <a:tc>
                  <a:txBody>
                    <a:bodyPr/>
                    <a:lstStyle/>
                    <a:p>
                      <a:r>
                        <a:rPr lang="en-US" dirty="0" err="1" smtClean="0"/>
                        <a:t>Allama</a:t>
                      </a:r>
                      <a:r>
                        <a:rPr lang="en-US" dirty="0" smtClean="0"/>
                        <a:t> </a:t>
                      </a:r>
                      <a:r>
                        <a:rPr lang="en-US" dirty="0" err="1" smtClean="0"/>
                        <a:t>Iqbal</a:t>
                      </a:r>
                      <a:r>
                        <a:rPr lang="en-US" dirty="0" smtClean="0"/>
                        <a:t> Open University</a:t>
                      </a:r>
                      <a:endParaRPr lang="en-US" dirty="0"/>
                    </a:p>
                  </a:txBody>
                  <a:tcPr/>
                </a:tc>
                <a:tc>
                  <a:txBody>
                    <a:bodyPr/>
                    <a:lstStyle/>
                    <a:p>
                      <a:r>
                        <a:rPr lang="en-US" dirty="0" smtClean="0"/>
                        <a:t>Islamabad,</a:t>
                      </a:r>
                      <a:r>
                        <a:rPr lang="en-US" baseline="0" dirty="0" smtClean="0"/>
                        <a:t> Pakistan</a:t>
                      </a:r>
                      <a:endParaRPr lang="en-US" dirty="0"/>
                    </a:p>
                  </a:txBody>
                  <a:tcPr/>
                </a:tc>
                <a:tc>
                  <a:txBody>
                    <a:bodyPr/>
                    <a:lstStyle/>
                    <a:p>
                      <a:r>
                        <a:rPr lang="en-US" dirty="0" smtClean="0"/>
                        <a:t>1.8 million</a:t>
                      </a:r>
                      <a:endParaRPr lang="en-US" dirty="0"/>
                    </a:p>
                  </a:txBody>
                  <a:tcPr/>
                </a:tc>
              </a:tr>
              <a:tr h="347854">
                <a:tc>
                  <a:txBody>
                    <a:bodyPr/>
                    <a:lstStyle/>
                    <a:p>
                      <a:r>
                        <a:rPr lang="en-US" dirty="0" smtClean="0"/>
                        <a:t>3</a:t>
                      </a:r>
                      <a:endParaRPr lang="en-US" dirty="0"/>
                    </a:p>
                  </a:txBody>
                  <a:tcPr/>
                </a:tc>
                <a:tc>
                  <a:txBody>
                    <a:bodyPr/>
                    <a:lstStyle/>
                    <a:p>
                      <a:r>
                        <a:rPr lang="en-US" dirty="0" err="1" smtClean="0"/>
                        <a:t>Anadolu</a:t>
                      </a:r>
                      <a:r>
                        <a:rPr lang="en-US" dirty="0" smtClean="0"/>
                        <a:t> </a:t>
                      </a:r>
                      <a:r>
                        <a:rPr lang="en-US" dirty="0" err="1" smtClean="0"/>
                        <a:t>Univresity</a:t>
                      </a:r>
                      <a:endParaRPr lang="en-US" dirty="0"/>
                    </a:p>
                  </a:txBody>
                  <a:tcPr/>
                </a:tc>
                <a:tc>
                  <a:txBody>
                    <a:bodyPr/>
                    <a:lstStyle/>
                    <a:p>
                      <a:r>
                        <a:rPr lang="en-US" dirty="0" smtClean="0"/>
                        <a:t>Eskisehir,</a:t>
                      </a:r>
                      <a:r>
                        <a:rPr lang="en-US" baseline="0" dirty="0" smtClean="0"/>
                        <a:t> Turkey</a:t>
                      </a:r>
                      <a:endParaRPr lang="en-US" dirty="0"/>
                    </a:p>
                  </a:txBody>
                  <a:tcPr/>
                </a:tc>
                <a:tc>
                  <a:txBody>
                    <a:bodyPr/>
                    <a:lstStyle/>
                    <a:p>
                      <a:r>
                        <a:rPr lang="en-US" dirty="0" smtClean="0"/>
                        <a:t>1.3 million</a:t>
                      </a:r>
                      <a:endParaRPr lang="en-US" dirty="0"/>
                    </a:p>
                  </a:txBody>
                  <a:tcPr/>
                </a:tc>
              </a:tr>
              <a:tr h="347854">
                <a:tc>
                  <a:txBody>
                    <a:bodyPr/>
                    <a:lstStyle/>
                    <a:p>
                      <a:r>
                        <a:rPr lang="en-US" dirty="0" smtClean="0"/>
                        <a:t>4</a:t>
                      </a:r>
                      <a:endParaRPr lang="en-US" dirty="0"/>
                    </a:p>
                  </a:txBody>
                  <a:tcPr/>
                </a:tc>
                <a:tc>
                  <a:txBody>
                    <a:bodyPr/>
                    <a:lstStyle/>
                    <a:p>
                      <a:r>
                        <a:rPr lang="en-US" dirty="0" smtClean="0"/>
                        <a:t>Bangladesh</a:t>
                      </a:r>
                      <a:r>
                        <a:rPr lang="en-US" baseline="0" dirty="0" smtClean="0"/>
                        <a:t> Open University</a:t>
                      </a:r>
                      <a:endParaRPr lang="en-US" dirty="0"/>
                    </a:p>
                  </a:txBody>
                  <a:tcPr/>
                </a:tc>
                <a:tc>
                  <a:txBody>
                    <a:bodyPr/>
                    <a:lstStyle/>
                    <a:p>
                      <a:r>
                        <a:rPr lang="en-US" dirty="0" err="1" smtClean="0"/>
                        <a:t>Gazipur</a:t>
                      </a:r>
                      <a:r>
                        <a:rPr lang="en-US" baseline="0" dirty="0" smtClean="0"/>
                        <a:t>, Bangladesh</a:t>
                      </a:r>
                      <a:endParaRPr lang="en-US" dirty="0"/>
                    </a:p>
                  </a:txBody>
                  <a:tcPr/>
                </a:tc>
                <a:tc>
                  <a:txBody>
                    <a:bodyPr/>
                    <a:lstStyle/>
                    <a:p>
                      <a:r>
                        <a:rPr lang="en-US" dirty="0" smtClean="0"/>
                        <a:t>600,000</a:t>
                      </a:r>
                      <a:endParaRPr lang="en-US" dirty="0"/>
                    </a:p>
                  </a:txBody>
                  <a:tcPr/>
                </a:tc>
              </a:tr>
              <a:tr h="347854">
                <a:tc>
                  <a:txBody>
                    <a:bodyPr/>
                    <a:lstStyle/>
                    <a:p>
                      <a:r>
                        <a:rPr lang="en-US" dirty="0" smtClean="0"/>
                        <a:t>5</a:t>
                      </a:r>
                      <a:endParaRPr lang="en-US" dirty="0"/>
                    </a:p>
                  </a:txBody>
                  <a:tcPr/>
                </a:tc>
                <a:tc>
                  <a:txBody>
                    <a:bodyPr/>
                    <a:lstStyle/>
                    <a:p>
                      <a:r>
                        <a:rPr lang="en-US" dirty="0" smtClean="0"/>
                        <a:t>The</a:t>
                      </a:r>
                      <a:r>
                        <a:rPr lang="en-US" baseline="0" dirty="0" smtClean="0"/>
                        <a:t> Open University</a:t>
                      </a:r>
                      <a:endParaRPr lang="en-US" dirty="0"/>
                    </a:p>
                  </a:txBody>
                  <a:tcPr/>
                </a:tc>
                <a:tc>
                  <a:txBody>
                    <a:bodyPr/>
                    <a:lstStyle/>
                    <a:p>
                      <a:r>
                        <a:rPr lang="en-US" dirty="0" smtClean="0"/>
                        <a:t>United Kingdom</a:t>
                      </a:r>
                      <a:endParaRPr lang="en-US" dirty="0"/>
                    </a:p>
                  </a:txBody>
                  <a:tcPr/>
                </a:tc>
                <a:tc>
                  <a:txBody>
                    <a:bodyPr/>
                    <a:lstStyle/>
                    <a:p>
                      <a:r>
                        <a:rPr lang="en-US" dirty="0" smtClean="0"/>
                        <a:t>180,000</a:t>
                      </a:r>
                      <a:endParaRPr lang="en-US" dirty="0"/>
                    </a:p>
                  </a:txBody>
                  <a:tcPr/>
                </a:tc>
              </a:tr>
              <a:tr h="347854">
                <a:tc>
                  <a:txBody>
                    <a:bodyPr/>
                    <a:lstStyle/>
                    <a:p>
                      <a:r>
                        <a:rPr lang="en-US" dirty="0" smtClean="0"/>
                        <a:t>6</a:t>
                      </a:r>
                      <a:endParaRPr lang="en-US" dirty="0"/>
                    </a:p>
                  </a:txBody>
                  <a:tcPr/>
                </a:tc>
                <a:tc>
                  <a:txBody>
                    <a:bodyPr/>
                    <a:lstStyle/>
                    <a:p>
                      <a:r>
                        <a:rPr lang="en-US" dirty="0" smtClean="0"/>
                        <a:t>The Open</a:t>
                      </a:r>
                      <a:r>
                        <a:rPr lang="en-US" baseline="0" dirty="0" smtClean="0"/>
                        <a:t> University of </a:t>
                      </a:r>
                      <a:r>
                        <a:rPr lang="en-US" baseline="0" dirty="0" err="1" smtClean="0"/>
                        <a:t>Catalunya</a:t>
                      </a:r>
                      <a:endParaRPr lang="en-US" dirty="0"/>
                    </a:p>
                  </a:txBody>
                  <a:tcPr/>
                </a:tc>
                <a:tc>
                  <a:txBody>
                    <a:bodyPr/>
                    <a:lstStyle/>
                    <a:p>
                      <a:r>
                        <a:rPr lang="en-US" dirty="0" smtClean="0"/>
                        <a:t>Barcelona,</a:t>
                      </a:r>
                      <a:r>
                        <a:rPr lang="en-US" baseline="0" dirty="0" smtClean="0"/>
                        <a:t> Spain</a:t>
                      </a:r>
                      <a:endParaRPr lang="en-US" dirty="0"/>
                    </a:p>
                  </a:txBody>
                  <a:tcPr/>
                </a:tc>
                <a:tc>
                  <a:txBody>
                    <a:bodyPr/>
                    <a:lstStyle/>
                    <a:p>
                      <a:r>
                        <a:rPr lang="en-US" dirty="0" smtClean="0"/>
                        <a:t>100,000</a:t>
                      </a:r>
                      <a:endParaRPr lang="en-US" dirty="0"/>
                    </a:p>
                  </a:txBody>
                  <a:tcPr/>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The Deficit in Higher Education</a:t>
            </a:r>
            <a:endParaRPr lang="en-US" dirty="0">
              <a:solidFill>
                <a:schemeClr val="tx1"/>
              </a:solidFill>
            </a:endParaRPr>
          </a:p>
        </p:txBody>
      </p:sp>
      <p:sp>
        <p:nvSpPr>
          <p:cNvPr id="11" name="Text Placeholder 10"/>
          <p:cNvSpPr>
            <a:spLocks noGrp="1"/>
          </p:cNvSpPr>
          <p:nvPr>
            <p:ph type="body" idx="1"/>
          </p:nvPr>
        </p:nvSpPr>
        <p:spPr>
          <a:ln>
            <a:solidFill>
              <a:schemeClr val="tx1"/>
            </a:solidFill>
          </a:ln>
        </p:spPr>
        <p:txBody>
          <a:bodyPr>
            <a:normAutofit fontScale="92500" lnSpcReduction="20000"/>
          </a:bodyPr>
          <a:lstStyle/>
          <a:p>
            <a:r>
              <a:rPr lang="en-US" dirty="0" smtClean="0">
                <a:solidFill>
                  <a:schemeClr val="tx1"/>
                </a:solidFill>
              </a:rPr>
              <a:t>Enrollments in developing countries burgeoning</a:t>
            </a:r>
            <a:endParaRPr lang="en-US" dirty="0">
              <a:solidFill>
                <a:schemeClr val="tx1"/>
              </a:solidFill>
            </a:endParaRPr>
          </a:p>
        </p:txBody>
      </p:sp>
      <p:sp>
        <p:nvSpPr>
          <p:cNvPr id="8" name="Content Placeholder 7"/>
          <p:cNvSpPr>
            <a:spLocks noGrp="1"/>
          </p:cNvSpPr>
          <p:nvPr>
            <p:ph sz="half" idx="2"/>
          </p:nvPr>
        </p:nvSpPr>
        <p:spPr>
          <a:ln>
            <a:solidFill>
              <a:schemeClr val="tx1"/>
            </a:solidFill>
          </a:ln>
        </p:spPr>
        <p:txBody>
          <a:bodyPr>
            <a:normAutofit fontScale="77500" lnSpcReduction="20000"/>
          </a:bodyPr>
          <a:lstStyle/>
          <a:p>
            <a:r>
              <a:rPr lang="en-US" dirty="0" smtClean="0"/>
              <a:t>China and India have doubled enrollments over the past 10 years.  </a:t>
            </a:r>
          </a:p>
          <a:p>
            <a:r>
              <a:rPr lang="en-US" dirty="0" smtClean="0"/>
              <a:t>There are many developing countries with APRs less than 10% </a:t>
            </a:r>
          </a:p>
          <a:p>
            <a:r>
              <a:rPr lang="en-US" dirty="0" smtClean="0"/>
              <a:t>Malaysia plans to raise its APR of 39% to 50% by 2010</a:t>
            </a:r>
          </a:p>
          <a:p>
            <a:r>
              <a:rPr lang="en-US" dirty="0" smtClean="0"/>
              <a:t>Trinidad and Tobago aims for an APR of 60% by 2015 (up from 11.9% in 2007)</a:t>
            </a:r>
          </a:p>
          <a:p>
            <a:r>
              <a:rPr lang="en-US" dirty="0" smtClean="0"/>
              <a:t>In India, where each 1% increase in APR means one million more students plans to go from 10% to 15% by 2012</a:t>
            </a:r>
          </a:p>
          <a:p>
            <a:endParaRPr lang="en-US" dirty="0"/>
          </a:p>
        </p:txBody>
      </p:sp>
      <p:sp>
        <p:nvSpPr>
          <p:cNvPr id="13" name="Content Placeholder 12"/>
          <p:cNvSpPr>
            <a:spLocks noGrp="1"/>
          </p:cNvSpPr>
          <p:nvPr>
            <p:ph sz="quarter" idx="4"/>
          </p:nvPr>
        </p:nvSpPr>
        <p:spPr/>
        <p:txBody>
          <a:bodyPr/>
          <a:lstStyle/>
          <a:p>
            <a:endParaRPr lang="en-US" dirty="0"/>
          </a:p>
        </p:txBody>
      </p:sp>
      <p:pic>
        <p:nvPicPr>
          <p:cNvPr id="4" name="Picture 3" descr="Change Magazine Page 31.JPG"/>
          <p:cNvPicPr>
            <a:picLocks noChangeAspect="1"/>
          </p:cNvPicPr>
          <p:nvPr/>
        </p:nvPicPr>
        <p:blipFill>
          <a:blip r:embed="rId3" cstate="print"/>
          <a:srcRect l="1176" t="4545" r="18824" b="22727"/>
          <a:stretch>
            <a:fillRect/>
          </a:stretch>
        </p:blipFill>
        <p:spPr>
          <a:xfrm>
            <a:off x="4648200" y="1295400"/>
            <a:ext cx="4353988" cy="4876800"/>
          </a:xfrm>
          <a:prstGeom prst="rect">
            <a:avLst/>
          </a:prstGeom>
          <a:ln w="38100">
            <a:solidFill>
              <a:schemeClr val="accent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fmla="#ppt_w*sin(2.5*pi*$)">
                                          <p:val>
                                            <p:fltVal val="0"/>
                                          </p:val>
                                        </p:tav>
                                        <p:tav tm="100000">
                                          <p:val>
                                            <p:fltVal val="1"/>
                                          </p:val>
                                        </p:tav>
                                      </p:tavLst>
                                    </p:anim>
                                    <p:anim calcmode="lin" valueType="num">
                                      <p:cBhvr>
                                        <p:cTn id="8"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childTnLst>
                                  <p:subTnLst>
                                    <p:animClr>
                                      <p:cBhvr override="childStyle">
                                        <p:cTn dur="1" fill="hold" display="0" masterRel="nextClick" afterEffect="1"/>
                                        <p:tgtEl>
                                          <p:spTgt spid="8">
                                            <p:txEl>
                                              <p:pRg st="0" end="0"/>
                                            </p:txEl>
                                          </p:spTgt>
                                        </p:tgtEl>
                                        <p:attrNameLst>
                                          <p:attrName>ppt_c</p:attrName>
                                        </p:attrNameLst>
                                      </p:cBhvr>
                                      <p:to>
                                        <a:schemeClr val="accent1"/>
                                      </p:to>
                                    </p:animClr>
                                  </p:sub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childTnLst>
                                  <p:subTnLst>
                                    <p:animClr>
                                      <p:cBhvr override="childStyle">
                                        <p:cTn dur="1" fill="hold" display="0" masterRel="nextClick" afterEffect="1"/>
                                        <p:tgtEl>
                                          <p:spTgt spid="8">
                                            <p:txEl>
                                              <p:pRg st="1" end="1"/>
                                            </p:txEl>
                                          </p:spTgt>
                                        </p:tgtEl>
                                        <p:attrNameLst>
                                          <p:attrName>ppt_c</p:attrName>
                                        </p:attrNameLst>
                                      </p:cBhvr>
                                      <p:to>
                                        <a:schemeClr val="accent1"/>
                                      </p:to>
                                    </p:animClr>
                                  </p:sub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childTnLst>
                                  <p:subTnLst>
                                    <p:animClr>
                                      <p:cBhvr override="childStyle">
                                        <p:cTn dur="1" fill="hold" display="0" masterRel="nextClick" afterEffect="1"/>
                                        <p:tgtEl>
                                          <p:spTgt spid="8">
                                            <p:txEl>
                                              <p:pRg st="2" end="2"/>
                                            </p:txEl>
                                          </p:spTgt>
                                        </p:tgtEl>
                                        <p:attrNameLst>
                                          <p:attrName>ppt_c</p:attrName>
                                        </p:attrNameLst>
                                      </p:cBhvr>
                                      <p:to>
                                        <a:schemeClr val="accent1"/>
                                      </p:to>
                                    </p:animClr>
                                  </p:sub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childTnLst>
                                  <p:subTnLst>
                                    <p:animClr>
                                      <p:cBhvr override="childStyle">
                                        <p:cTn dur="1" fill="hold" display="0" masterRel="nextClick" afterEffect="1"/>
                                        <p:tgtEl>
                                          <p:spTgt spid="8">
                                            <p:txEl>
                                              <p:pRg st="3" end="3"/>
                                            </p:txEl>
                                          </p:spTgt>
                                        </p:tgtEl>
                                        <p:attrNameLst>
                                          <p:attrName>ppt_c</p:attrName>
                                        </p:attrNameLst>
                                      </p:cBhvr>
                                      <p:to>
                                        <a:schemeClr val="accent1"/>
                                      </p:to>
                                    </p:animClr>
                                  </p:sub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8">
                                            <p:txEl>
                                              <p:pRg st="4" end="4"/>
                                            </p:txEl>
                                          </p:spTgt>
                                        </p:tgtEl>
                                        <p:attrNameLst>
                                          <p:attrName>style.visibility</p:attrName>
                                        </p:attrNameLst>
                                      </p:cBhvr>
                                      <p:to>
                                        <p:strVal val="visible"/>
                                      </p:to>
                                    </p:set>
                                  </p:childTnLst>
                                  <p:subTnLst>
                                    <p:animClr>
                                      <p:cBhvr override="childStyle">
                                        <p:cTn dur="1" fill="hold" display="0" masterRel="nextClick" afterEffect="1"/>
                                        <p:tgtEl>
                                          <p:spTgt spid="8">
                                            <p:txEl>
                                              <p:pRg st="4" end="4"/>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The Iron Triangle</a:t>
            </a:r>
            <a:endParaRPr lang="en-US" dirty="0"/>
          </a:p>
        </p:txBody>
      </p:sp>
      <p:grpSp>
        <p:nvGrpSpPr>
          <p:cNvPr id="2" name="Group 6"/>
          <p:cNvGrpSpPr/>
          <p:nvPr/>
        </p:nvGrpSpPr>
        <p:grpSpPr>
          <a:xfrm>
            <a:off x="2514600" y="1905000"/>
            <a:ext cx="4038600" cy="3876020"/>
            <a:chOff x="2514600" y="1905000"/>
            <a:chExt cx="4038600" cy="3876020"/>
          </a:xfrm>
        </p:grpSpPr>
        <p:sp>
          <p:nvSpPr>
            <p:cNvPr id="8" name="Isosceles Triangle 7"/>
            <p:cNvSpPr/>
            <p:nvPr/>
          </p:nvSpPr>
          <p:spPr>
            <a:xfrm>
              <a:off x="2514600" y="1905000"/>
              <a:ext cx="4038600" cy="3429000"/>
            </a:xfrm>
            <a:prstGeom prst="triangl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w="57150">
              <a:solidFill>
                <a:schemeClr val="accent6"/>
              </a:solidFill>
            </a:ln>
            <a:effectLst>
              <a:outerShdw blurRad="152400" dist="317500" dir="5400000" sx="90000" sy="-19000" rotWithShape="0">
                <a:prstClr val="black">
                  <a:alpha val="15000"/>
                </a:prstClr>
              </a:outerShdw>
            </a:effectLst>
            <a:scene3d>
              <a:camera prst="perspective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rot="1853283">
              <a:off x="3014802" y="2502497"/>
              <a:ext cx="615553" cy="2057400"/>
            </a:xfrm>
            <a:prstGeom prst="rect">
              <a:avLst/>
            </a:prstGeom>
            <a:noFill/>
          </p:spPr>
          <p:txBody>
            <a:bodyPr vert="vert270" wrap="square" rtlCol="0">
              <a:spAutoFit/>
            </a:bodyPr>
            <a:lstStyle/>
            <a:p>
              <a:pPr algn="ctr"/>
              <a:r>
                <a:rPr lang="en-US" sz="2800" b="1" dirty="0" smtClean="0">
                  <a:solidFill>
                    <a:schemeClr val="tx2"/>
                  </a:solidFill>
                  <a:latin typeface="+mn-lt"/>
                </a:rPr>
                <a:t>ACCESS</a:t>
              </a:r>
              <a:endParaRPr lang="en-US" sz="2800" b="1" dirty="0">
                <a:solidFill>
                  <a:schemeClr val="tx2"/>
                </a:solidFill>
                <a:latin typeface="+mn-lt"/>
              </a:endParaRPr>
            </a:p>
          </p:txBody>
        </p:sp>
        <p:sp>
          <p:nvSpPr>
            <p:cNvPr id="10" name="TextBox 9"/>
            <p:cNvSpPr txBox="1"/>
            <p:nvPr/>
          </p:nvSpPr>
          <p:spPr>
            <a:xfrm rot="19771949">
              <a:off x="5429561" y="2529496"/>
              <a:ext cx="615553" cy="2057400"/>
            </a:xfrm>
            <a:prstGeom prst="rect">
              <a:avLst/>
            </a:prstGeom>
            <a:noFill/>
          </p:spPr>
          <p:txBody>
            <a:bodyPr vert="vert" wrap="square" rtlCol="0">
              <a:spAutoFit/>
            </a:bodyPr>
            <a:lstStyle/>
            <a:p>
              <a:pPr algn="ctr"/>
              <a:r>
                <a:rPr lang="en-US" sz="2800" b="1" dirty="0" smtClean="0">
                  <a:solidFill>
                    <a:schemeClr val="tx2"/>
                  </a:solidFill>
                  <a:latin typeface="+mn-lt"/>
                </a:rPr>
                <a:t>QUALITY</a:t>
              </a:r>
              <a:endParaRPr lang="en-US" sz="2800" b="1" dirty="0">
                <a:solidFill>
                  <a:schemeClr val="tx2"/>
                </a:solidFill>
                <a:latin typeface="+mn-lt"/>
              </a:endParaRPr>
            </a:p>
          </p:txBody>
        </p:sp>
        <p:sp>
          <p:nvSpPr>
            <p:cNvPr id="11" name="TextBox 10"/>
            <p:cNvSpPr txBox="1"/>
            <p:nvPr/>
          </p:nvSpPr>
          <p:spPr>
            <a:xfrm>
              <a:off x="3174161" y="5257800"/>
              <a:ext cx="2769439" cy="523220"/>
            </a:xfrm>
            <a:prstGeom prst="rect">
              <a:avLst/>
            </a:prstGeom>
            <a:noFill/>
          </p:spPr>
          <p:txBody>
            <a:bodyPr vert="horz" wrap="square" rtlCol="0">
              <a:spAutoFit/>
            </a:bodyPr>
            <a:lstStyle/>
            <a:p>
              <a:pPr algn="ctr"/>
              <a:r>
                <a:rPr lang="en-US" sz="2800" b="1" dirty="0" smtClean="0">
                  <a:solidFill>
                    <a:schemeClr val="tx2"/>
                  </a:solidFill>
                  <a:latin typeface="+mn-lt"/>
                </a:rPr>
                <a:t>COST</a:t>
              </a:r>
              <a:endParaRPr lang="en-US" sz="2800" b="1" dirty="0">
                <a:solidFill>
                  <a:schemeClr val="tx2"/>
                </a:solidFill>
                <a:latin typeface="+mn-lt"/>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1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215</TotalTime>
  <Words>1137</Words>
  <Application>Microsoft Office PowerPoint</Application>
  <PresentationFormat>On-screen Show (4:3)</PresentationFormat>
  <Paragraphs>112</Paragraphs>
  <Slides>17</Slides>
  <Notes>17</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Origin</vt:lpstr>
      <vt:lpstr>Branding, Quality, and Openness: New Dimensions in Higher Education</vt:lpstr>
      <vt:lpstr>The Essential Elements for Institutional Success </vt:lpstr>
      <vt:lpstr>Universities Have Strong Brand Images─Nationally and Internationally</vt:lpstr>
      <vt:lpstr>Academy Award Nominated  Actor, Leonardo DiCaprio Wearing a UC Irvine Hat</vt:lpstr>
      <vt:lpstr>Intercollegiate Athletics Feed Institutional Brand Identity and Drive Student Choice </vt:lpstr>
      <vt:lpstr>International Movement from Elite to Mass Higher Education</vt:lpstr>
      <vt:lpstr>The World’s Largest Open Universities </vt:lpstr>
      <vt:lpstr>The Deficit in Higher Education</vt:lpstr>
      <vt:lpstr>The Iron Triangle</vt:lpstr>
      <vt:lpstr>Institutions Are Being Pushed Toward Greater Attention to Outcome Measurement and Accountability</vt:lpstr>
      <vt:lpstr>Slide 11</vt:lpstr>
      <vt:lpstr>Slide 12</vt:lpstr>
      <vt:lpstr>MIT’S Most Popular Open Course</vt:lpstr>
      <vt:lpstr>Slide 14</vt:lpstr>
      <vt:lpstr>Slide 15</vt:lpstr>
      <vt:lpstr>Slide 16</vt:lpstr>
      <vt:lpstr>For More Information Contact: Gary W. Matkin, Dean, Continuing Education gmatkin@uci.edu or visit http://unex.uci.edu/garymatkin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Branding, Quality, and Openness: New Dimensions in Higher Education</dc:title>
  <dc:creator>Kathy</dc:creator>
  <cp:lastModifiedBy>Kathy Tam</cp:lastModifiedBy>
  <cp:revision>32</cp:revision>
  <dcterms:created xsi:type="dcterms:W3CDTF">2009-07-12T22:25:30Z</dcterms:created>
  <dcterms:modified xsi:type="dcterms:W3CDTF">2009-07-29T22:20:54Z</dcterms:modified>
</cp:coreProperties>
</file>